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Open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8" d="100"/>
          <a:sy n="78" d="100"/>
        </p:scale>
        <p:origin x="254"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0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6.svg"/><Relationship Id="rId5" Type="http://schemas.openxmlformats.org/officeDocument/2006/relationships/image" Target="../media/image-10-4.svg"/><Relationship Id="rId10" Type="http://schemas.openxmlformats.org/officeDocument/2006/relationships/image" Target="../media/image-10-10.svg"/><Relationship Id="rId4" Type="http://schemas.openxmlformats.org/officeDocument/2006/relationships/image" Target="../media/image-10-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4.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6.svg"/><Relationship Id="rId5" Type="http://schemas.openxmlformats.org/officeDocument/2006/relationships/image" Target="../media/image-9-4.svg"/><Relationship Id="rId4" Type="http://schemas.openxmlformats.org/officeDocument/2006/relationships/image" Target="../media/image-9-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35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Understanding Sequence Data Types in Python: Lists &amp; Tuples</a:t>
            </a:r>
            <a:endParaRPr lang="en-US" sz="3900" dirty="0"/>
          </a:p>
        </p:txBody>
      </p:sp>
      <p:sp>
        <p:nvSpPr>
          <p:cNvPr id="4" name="Text 1"/>
          <p:cNvSpPr/>
          <p:nvPr/>
        </p:nvSpPr>
        <p:spPr>
          <a:xfrm>
            <a:off x="62801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Master the fundamental building blocks of Python data structures and learn how to leverage sequences effectively in your code</a:t>
            </a:r>
            <a:endParaRPr lang="en-US" sz="1550" dirty="0"/>
          </a:p>
        </p:txBody>
      </p:sp>
      <p:sp>
        <p:nvSpPr>
          <p:cNvPr id="5" name="Rectangle 4"/>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590550"/>
            <a:ext cx="1562933" cy="278130"/>
          </a:xfrm>
          <a:prstGeom prst="roundRect">
            <a:avLst>
              <a:gd name="adj" fmla="val 19182"/>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89040" y="666155"/>
            <a:ext cx="126921" cy="126921"/>
          </a:xfrm>
          <a:prstGeom prst="rect">
            <a:avLst/>
          </a:prstGeom>
        </p:spPr>
      </p:pic>
      <p:sp>
        <p:nvSpPr>
          <p:cNvPr id="4" name="Text 1"/>
          <p:cNvSpPr/>
          <p:nvPr/>
        </p:nvSpPr>
        <p:spPr>
          <a:xfrm>
            <a:off x="1079421" y="638175"/>
            <a:ext cx="1182053" cy="182880"/>
          </a:xfrm>
          <a:prstGeom prst="rect">
            <a:avLst/>
          </a:prstGeom>
          <a:noFill/>
          <a:ln/>
        </p:spPr>
        <p:txBody>
          <a:bodyPr wrap="none" lIns="0" tIns="0" rIns="0" bIns="0" rtlCol="0" anchor="t"/>
          <a:lstStyle/>
          <a:p>
            <a:pPr marL="0" indent="0" algn="l">
              <a:lnSpc>
                <a:spcPts val="1400"/>
              </a:lnSpc>
              <a:buNone/>
            </a:pPr>
            <a:r>
              <a:rPr lang="en-US" sz="1000" dirty="0">
                <a:solidFill>
                  <a:srgbClr val="443728"/>
                </a:solidFill>
                <a:latin typeface="Open Sans" pitchFamily="34" charset="0"/>
                <a:ea typeface="Open Sans" pitchFamily="34" charset="-122"/>
                <a:cs typeface="Open Sans" pitchFamily="34" charset="-120"/>
              </a:rPr>
              <a:t>TUPLE OPERATIONS</a:t>
            </a:r>
            <a:endParaRPr lang="en-US" sz="1000" dirty="0"/>
          </a:p>
        </p:txBody>
      </p:sp>
      <p:sp>
        <p:nvSpPr>
          <p:cNvPr id="5" name="Text 2"/>
          <p:cNvSpPr/>
          <p:nvPr/>
        </p:nvSpPr>
        <p:spPr>
          <a:xfrm>
            <a:off x="793790" y="919401"/>
            <a:ext cx="6434257" cy="496133"/>
          </a:xfrm>
          <a:prstGeom prst="rect">
            <a:avLst/>
          </a:prstGeom>
          <a:noFill/>
          <a:ln/>
        </p:spPr>
        <p:txBody>
          <a:bodyPr wrap="none" lIns="0" tIns="0" rIns="0" bIns="0" rtlCol="0" anchor="t"/>
          <a:lstStyle/>
          <a:p>
            <a:pPr marL="0" indent="0" algn="l">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Common Tuple Operations &amp; Patterns</a:t>
            </a:r>
            <a:endParaRPr lang="en-US" sz="3100" dirty="0"/>
          </a:p>
        </p:txBody>
      </p:sp>
      <p:sp>
        <p:nvSpPr>
          <p:cNvPr id="6" name="Text 3"/>
          <p:cNvSpPr/>
          <p:nvPr/>
        </p:nvSpPr>
        <p:spPr>
          <a:xfrm>
            <a:off x="793790" y="1606034"/>
            <a:ext cx="13042821"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While tuples are immutable, they are highly useful in various programming scenarios. These common operations and patterns leverage their fixed nature for clarity, efficiency, and data integrity.</a:t>
            </a:r>
            <a:endParaRPr lang="en-US" sz="1250" dirty="0"/>
          </a:p>
        </p:txBody>
      </p:sp>
      <p:pic>
        <p:nvPicPr>
          <p:cNvPr id="7"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93790" y="2206109"/>
            <a:ext cx="396835" cy="396835"/>
          </a:xfrm>
          <a:prstGeom prst="rect">
            <a:avLst/>
          </a:prstGeom>
        </p:spPr>
      </p:pic>
      <p:sp>
        <p:nvSpPr>
          <p:cNvPr id="8" name="Text 4"/>
          <p:cNvSpPr/>
          <p:nvPr/>
        </p:nvSpPr>
        <p:spPr>
          <a:xfrm>
            <a:off x="793790" y="276165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Tuple Unpacking</a:t>
            </a:r>
            <a:endParaRPr lang="en-US" sz="1550" dirty="0"/>
          </a:p>
        </p:txBody>
      </p:sp>
      <p:sp>
        <p:nvSpPr>
          <p:cNvPr id="9" name="Text 5"/>
          <p:cNvSpPr/>
          <p:nvPr/>
        </p:nvSpPr>
        <p:spPr>
          <a:xfrm>
            <a:off x="793790" y="3085862"/>
            <a:ext cx="6441996"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Assign elements of a tuple directly to individual variables, simplifying variable assignment.</a:t>
            </a:r>
            <a:endParaRPr lang="en-US" sz="1250" dirty="0"/>
          </a:p>
        </p:txBody>
      </p:sp>
      <p:sp>
        <p:nvSpPr>
          <p:cNvPr id="10" name="Shape 6"/>
          <p:cNvSpPr/>
          <p:nvPr/>
        </p:nvSpPr>
        <p:spPr>
          <a:xfrm>
            <a:off x="793790" y="3685937"/>
            <a:ext cx="6441996" cy="923925"/>
          </a:xfrm>
          <a:prstGeom prst="roundRect">
            <a:avLst>
              <a:gd name="adj" fmla="val 7218"/>
            </a:avLst>
          </a:prstGeom>
          <a:solidFill>
            <a:srgbClr val="F2EFED"/>
          </a:solidFill>
          <a:ln/>
        </p:spPr>
      </p:sp>
      <p:sp>
        <p:nvSpPr>
          <p:cNvPr id="11" name="Shape 7"/>
          <p:cNvSpPr/>
          <p:nvPr/>
        </p:nvSpPr>
        <p:spPr>
          <a:xfrm>
            <a:off x="785932" y="3685937"/>
            <a:ext cx="6457712" cy="923925"/>
          </a:xfrm>
          <a:prstGeom prst="roundRect">
            <a:avLst>
              <a:gd name="adj" fmla="val 2578"/>
            </a:avLst>
          </a:prstGeom>
          <a:solidFill>
            <a:srgbClr val="F2EFED"/>
          </a:solidFill>
          <a:ln/>
        </p:spPr>
      </p:sp>
      <p:sp>
        <p:nvSpPr>
          <p:cNvPr id="12" name="Text 8"/>
          <p:cNvSpPr/>
          <p:nvPr/>
        </p:nvSpPr>
        <p:spPr>
          <a:xfrm>
            <a:off x="944642" y="3804999"/>
            <a:ext cx="6140291" cy="6858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coordinates = (10, 20, 30)</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x, y, z = coordinates </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 x is 10, y is 20, z is 30</a:t>
            </a:r>
            <a:endParaRPr lang="en-US" sz="1250" dirty="0"/>
          </a:p>
        </p:txBody>
      </p:sp>
      <p:pic>
        <p:nvPicPr>
          <p:cNvPr id="13"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7394496" y="2206109"/>
            <a:ext cx="396835" cy="396835"/>
          </a:xfrm>
          <a:prstGeom prst="rect">
            <a:avLst/>
          </a:prstGeom>
        </p:spPr>
      </p:pic>
      <p:sp>
        <p:nvSpPr>
          <p:cNvPr id="14" name="Text 9"/>
          <p:cNvSpPr/>
          <p:nvPr/>
        </p:nvSpPr>
        <p:spPr>
          <a:xfrm>
            <a:off x="7394496" y="276165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Concatenation</a:t>
            </a:r>
            <a:endParaRPr lang="en-US" sz="1550" dirty="0"/>
          </a:p>
        </p:txBody>
      </p:sp>
      <p:sp>
        <p:nvSpPr>
          <p:cNvPr id="15" name="Text 10"/>
          <p:cNvSpPr/>
          <p:nvPr/>
        </p:nvSpPr>
        <p:spPr>
          <a:xfrm>
            <a:off x="7394496" y="3085862"/>
            <a:ext cx="6442115" cy="228600"/>
          </a:xfrm>
          <a:prstGeom prst="rect">
            <a:avLst/>
          </a:prstGeom>
          <a:noFill/>
          <a:ln/>
        </p:spPr>
        <p:txBody>
          <a:bodyPr wrap="non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Combine two or more tuples using the </a:t>
            </a:r>
            <a:r>
              <a:rPr lang="en-US" sz="1250" dirty="0">
                <a:solidFill>
                  <a:srgbClr val="443728"/>
                </a:solidFill>
                <a:highlight>
                  <a:srgbClr val="F2EFED"/>
                </a:highlight>
                <a:latin typeface="Consolas" pitchFamily="34" charset="0"/>
                <a:ea typeface="Consolas" pitchFamily="34" charset="-122"/>
                <a:cs typeface="Consolas" pitchFamily="34" charset="-120"/>
              </a:rPr>
              <a:t>+</a:t>
            </a:r>
            <a:r>
              <a:rPr lang="en-US" sz="1250" dirty="0">
                <a:solidFill>
                  <a:srgbClr val="443728"/>
                </a:solidFill>
                <a:latin typeface="Open Sans" pitchFamily="34" charset="0"/>
                <a:ea typeface="Open Sans" pitchFamily="34" charset="-122"/>
                <a:cs typeface="Open Sans" pitchFamily="34" charset="-120"/>
              </a:rPr>
              <a:t> operator to create a brand new tuple.</a:t>
            </a:r>
            <a:endParaRPr lang="en-US" sz="1250" dirty="0"/>
          </a:p>
        </p:txBody>
      </p:sp>
      <p:sp>
        <p:nvSpPr>
          <p:cNvPr id="16" name="Shape 11"/>
          <p:cNvSpPr/>
          <p:nvPr/>
        </p:nvSpPr>
        <p:spPr>
          <a:xfrm>
            <a:off x="7394496" y="3457337"/>
            <a:ext cx="6442115" cy="1152525"/>
          </a:xfrm>
          <a:prstGeom prst="roundRect">
            <a:avLst>
              <a:gd name="adj" fmla="val 5786"/>
            </a:avLst>
          </a:prstGeom>
          <a:solidFill>
            <a:srgbClr val="F2EFED"/>
          </a:solidFill>
          <a:ln/>
        </p:spPr>
      </p:sp>
      <p:sp>
        <p:nvSpPr>
          <p:cNvPr id="17" name="Shape 12"/>
          <p:cNvSpPr/>
          <p:nvPr/>
        </p:nvSpPr>
        <p:spPr>
          <a:xfrm>
            <a:off x="7386638" y="3457337"/>
            <a:ext cx="6457831" cy="1152525"/>
          </a:xfrm>
          <a:prstGeom prst="roundRect">
            <a:avLst>
              <a:gd name="adj" fmla="val 2066"/>
            </a:avLst>
          </a:prstGeom>
          <a:solidFill>
            <a:srgbClr val="F2EFED"/>
          </a:solidFill>
          <a:ln/>
        </p:spPr>
      </p:sp>
      <p:sp>
        <p:nvSpPr>
          <p:cNvPr id="18" name="Text 13"/>
          <p:cNvSpPr/>
          <p:nvPr/>
        </p:nvSpPr>
        <p:spPr>
          <a:xfrm>
            <a:off x="7545348" y="3576399"/>
            <a:ext cx="6140410" cy="9144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tuple1 = (1, 2)</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tuple2 = (3, 4)</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combined = tuple1 + tuple2 </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 (1, 2, 3, 4)</a:t>
            </a:r>
            <a:endParaRPr lang="en-US" sz="1250" dirty="0"/>
          </a:p>
        </p:txBody>
      </p:sp>
      <p:pic>
        <p:nvPicPr>
          <p:cNvPr id="19" name="Image 3" descr="preencoded.png"/>
          <p:cNvPicPr>
            <a:picLocks noChangeAspect="1"/>
          </p:cNvPicPr>
          <p:nvPr/>
        </p:nvPicPr>
        <p:blipFill>
          <a:blip r:embed="rId3">
            <a:extLst>
              <a:ext uri="{96DAC541-7B7A-43D3-8B79-37D633B846F1}">
                <asvg:svgBlip xmlns="" xmlns:asvg="http://schemas.microsoft.com/office/drawing/2016/SVG/main" r:embed="rId8"/>
              </a:ext>
            </a:extLst>
          </a:blip>
          <a:stretch>
            <a:fillRect/>
          </a:stretch>
        </p:blipFill>
        <p:spPr>
          <a:xfrm>
            <a:off x="793790" y="4863822"/>
            <a:ext cx="396835" cy="396835"/>
          </a:xfrm>
          <a:prstGeom prst="rect">
            <a:avLst/>
          </a:prstGeom>
        </p:spPr>
      </p:pic>
      <p:sp>
        <p:nvSpPr>
          <p:cNvPr id="20" name="Text 14"/>
          <p:cNvSpPr/>
          <p:nvPr/>
        </p:nvSpPr>
        <p:spPr>
          <a:xfrm>
            <a:off x="793790" y="541936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Repetition</a:t>
            </a:r>
            <a:endParaRPr lang="en-US" sz="1550" dirty="0"/>
          </a:p>
        </p:txBody>
      </p:sp>
      <p:sp>
        <p:nvSpPr>
          <p:cNvPr id="21" name="Text 15"/>
          <p:cNvSpPr/>
          <p:nvPr/>
        </p:nvSpPr>
        <p:spPr>
          <a:xfrm>
            <a:off x="793790" y="5743575"/>
            <a:ext cx="6441996"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Create a new tuple by repeating an existing tuple a specified number of times using the </a:t>
            </a:r>
            <a:r>
              <a:rPr lang="en-US" sz="1250" dirty="0">
                <a:solidFill>
                  <a:srgbClr val="443728"/>
                </a:solidFill>
                <a:highlight>
                  <a:srgbClr val="F2EFED"/>
                </a:highlight>
                <a:latin typeface="Consolas" pitchFamily="34" charset="0"/>
                <a:ea typeface="Consolas" pitchFamily="34" charset="-122"/>
                <a:cs typeface="Consolas" pitchFamily="34" charset="-120"/>
              </a:rPr>
              <a:t>*</a:t>
            </a:r>
            <a:r>
              <a:rPr lang="en-US" sz="1250" dirty="0">
                <a:solidFill>
                  <a:srgbClr val="443728"/>
                </a:solidFill>
                <a:latin typeface="Open Sans" pitchFamily="34" charset="0"/>
                <a:ea typeface="Open Sans" pitchFamily="34" charset="-122"/>
                <a:cs typeface="Open Sans" pitchFamily="34" charset="-120"/>
              </a:rPr>
              <a:t> operator.</a:t>
            </a:r>
            <a:endParaRPr lang="en-US" sz="1250" dirty="0"/>
          </a:p>
        </p:txBody>
      </p:sp>
      <p:sp>
        <p:nvSpPr>
          <p:cNvPr id="22" name="Shape 16"/>
          <p:cNvSpPr/>
          <p:nvPr/>
        </p:nvSpPr>
        <p:spPr>
          <a:xfrm>
            <a:off x="793790" y="6343650"/>
            <a:ext cx="6441996" cy="923925"/>
          </a:xfrm>
          <a:prstGeom prst="roundRect">
            <a:avLst>
              <a:gd name="adj" fmla="val 7218"/>
            </a:avLst>
          </a:prstGeom>
          <a:solidFill>
            <a:srgbClr val="F2EFED"/>
          </a:solidFill>
          <a:ln/>
        </p:spPr>
      </p:sp>
      <p:sp>
        <p:nvSpPr>
          <p:cNvPr id="23" name="Shape 17"/>
          <p:cNvSpPr/>
          <p:nvPr/>
        </p:nvSpPr>
        <p:spPr>
          <a:xfrm>
            <a:off x="785932" y="6343650"/>
            <a:ext cx="6457712" cy="923925"/>
          </a:xfrm>
          <a:prstGeom prst="roundRect">
            <a:avLst>
              <a:gd name="adj" fmla="val 2578"/>
            </a:avLst>
          </a:prstGeom>
          <a:solidFill>
            <a:srgbClr val="F2EFED"/>
          </a:solidFill>
          <a:ln/>
        </p:spPr>
      </p:sp>
      <p:sp>
        <p:nvSpPr>
          <p:cNvPr id="24" name="Text 18"/>
          <p:cNvSpPr/>
          <p:nvPr/>
        </p:nvSpPr>
        <p:spPr>
          <a:xfrm>
            <a:off x="944642" y="6462713"/>
            <a:ext cx="6140291" cy="6858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single_item = ('a',)</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repeated = single_item * 3 </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 ('a', 'a', 'a')</a:t>
            </a:r>
            <a:endParaRPr lang="en-US" sz="1250" dirty="0"/>
          </a:p>
        </p:txBody>
      </p:sp>
      <p:pic>
        <p:nvPicPr>
          <p:cNvPr id="25" name="Image 4" descr="preencoded.png"/>
          <p:cNvPicPr>
            <a:picLocks noChangeAspect="1"/>
          </p:cNvPicPr>
          <p:nvPr/>
        </p:nvPicPr>
        <p:blipFill>
          <a:blip r:embed="rId3">
            <a:extLst>
              <a:ext uri="{96DAC541-7B7A-43D3-8B79-37D633B846F1}">
                <asvg:svgBlip xmlns="" xmlns:asvg="http://schemas.microsoft.com/office/drawing/2016/SVG/main" r:embed="rId10"/>
              </a:ext>
            </a:extLst>
          </a:blip>
          <a:stretch>
            <a:fillRect/>
          </a:stretch>
        </p:blipFill>
        <p:spPr>
          <a:xfrm>
            <a:off x="7394496" y="4863822"/>
            <a:ext cx="396835" cy="396835"/>
          </a:xfrm>
          <a:prstGeom prst="rect">
            <a:avLst/>
          </a:prstGeom>
        </p:spPr>
      </p:pic>
      <p:sp>
        <p:nvSpPr>
          <p:cNvPr id="26" name="Text 19"/>
          <p:cNvSpPr/>
          <p:nvPr/>
        </p:nvSpPr>
        <p:spPr>
          <a:xfrm>
            <a:off x="7394496" y="541936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Membership Testing</a:t>
            </a:r>
            <a:endParaRPr lang="en-US" sz="1550" dirty="0"/>
          </a:p>
        </p:txBody>
      </p:sp>
      <p:sp>
        <p:nvSpPr>
          <p:cNvPr id="27" name="Text 20"/>
          <p:cNvSpPr/>
          <p:nvPr/>
        </p:nvSpPr>
        <p:spPr>
          <a:xfrm>
            <a:off x="7394496" y="5743575"/>
            <a:ext cx="6442115"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Efficiently check if an item is present or absent within a tuple using the </a:t>
            </a:r>
            <a:r>
              <a:rPr lang="en-US" sz="1250" dirty="0">
                <a:solidFill>
                  <a:srgbClr val="443728"/>
                </a:solidFill>
                <a:highlight>
                  <a:srgbClr val="F2EFED"/>
                </a:highlight>
                <a:latin typeface="Consolas" pitchFamily="34" charset="0"/>
                <a:ea typeface="Consolas" pitchFamily="34" charset="-122"/>
                <a:cs typeface="Consolas" pitchFamily="34" charset="-120"/>
              </a:rPr>
              <a:t>in</a:t>
            </a:r>
            <a:r>
              <a:rPr lang="en-US" sz="1250" dirty="0">
                <a:solidFill>
                  <a:srgbClr val="443728"/>
                </a:solidFill>
                <a:latin typeface="Open Sans" pitchFamily="34" charset="0"/>
                <a:ea typeface="Open Sans" pitchFamily="34" charset="-122"/>
                <a:cs typeface="Open Sans" pitchFamily="34" charset="-120"/>
              </a:rPr>
              <a:t> and </a:t>
            </a:r>
            <a:r>
              <a:rPr lang="en-US" sz="1250" dirty="0">
                <a:solidFill>
                  <a:srgbClr val="443728"/>
                </a:solidFill>
                <a:highlight>
                  <a:srgbClr val="F2EFED"/>
                </a:highlight>
                <a:latin typeface="Consolas" pitchFamily="34" charset="0"/>
                <a:ea typeface="Consolas" pitchFamily="34" charset="-122"/>
                <a:cs typeface="Consolas" pitchFamily="34" charset="-120"/>
              </a:rPr>
              <a:t>not in</a:t>
            </a:r>
            <a:r>
              <a:rPr lang="en-US" sz="1250" dirty="0">
                <a:solidFill>
                  <a:srgbClr val="443728"/>
                </a:solidFill>
                <a:latin typeface="Open Sans" pitchFamily="34" charset="0"/>
                <a:ea typeface="Open Sans" pitchFamily="34" charset="-122"/>
                <a:cs typeface="Open Sans" pitchFamily="34" charset="-120"/>
              </a:rPr>
              <a:t> keywords.</a:t>
            </a:r>
            <a:endParaRPr lang="en-US" sz="1250" dirty="0"/>
          </a:p>
        </p:txBody>
      </p:sp>
      <p:sp>
        <p:nvSpPr>
          <p:cNvPr id="28" name="Shape 21"/>
          <p:cNvSpPr/>
          <p:nvPr/>
        </p:nvSpPr>
        <p:spPr>
          <a:xfrm>
            <a:off x="7394496" y="6343650"/>
            <a:ext cx="6442115" cy="923925"/>
          </a:xfrm>
          <a:prstGeom prst="roundRect">
            <a:avLst>
              <a:gd name="adj" fmla="val 7218"/>
            </a:avLst>
          </a:prstGeom>
          <a:solidFill>
            <a:srgbClr val="F2EFED"/>
          </a:solidFill>
          <a:ln/>
        </p:spPr>
      </p:sp>
      <p:sp>
        <p:nvSpPr>
          <p:cNvPr id="29" name="Shape 22"/>
          <p:cNvSpPr/>
          <p:nvPr/>
        </p:nvSpPr>
        <p:spPr>
          <a:xfrm>
            <a:off x="7386638" y="6343650"/>
            <a:ext cx="6457831" cy="923925"/>
          </a:xfrm>
          <a:prstGeom prst="roundRect">
            <a:avLst>
              <a:gd name="adj" fmla="val 2578"/>
            </a:avLst>
          </a:prstGeom>
          <a:solidFill>
            <a:srgbClr val="F2EFED"/>
          </a:solidFill>
          <a:ln/>
        </p:spPr>
      </p:sp>
      <p:sp>
        <p:nvSpPr>
          <p:cNvPr id="30" name="Text 23"/>
          <p:cNvSpPr/>
          <p:nvPr/>
        </p:nvSpPr>
        <p:spPr>
          <a:xfrm>
            <a:off x="7545348" y="6462713"/>
            <a:ext cx="6140410" cy="6858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my_tuple = ('apple', 'banana', 'cherry')</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'apple' in my_tuple     # True</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'grape' not in my_tuple # True</a:t>
            </a:r>
            <a:endParaRPr lang="en-US" sz="1250" dirty="0"/>
          </a:p>
        </p:txBody>
      </p:sp>
      <p:sp>
        <p:nvSpPr>
          <p:cNvPr id="31" name="Text 24"/>
          <p:cNvSpPr/>
          <p:nvPr/>
        </p:nvSpPr>
        <p:spPr>
          <a:xfrm>
            <a:off x="793790" y="7410450"/>
            <a:ext cx="13042821" cy="228600"/>
          </a:xfrm>
          <a:prstGeom prst="rect">
            <a:avLst/>
          </a:prstGeom>
          <a:noFill/>
          <a:ln/>
        </p:spPr>
        <p:txBody>
          <a:bodyPr wrap="non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These operations demonstrate how tuples, despite their immutability, are powerful tools for structured data handling in Python.</a:t>
            </a:r>
            <a:endParaRPr lang="en-US" sz="1250" dirty="0"/>
          </a:p>
        </p:txBody>
      </p:sp>
      <p:sp>
        <p:nvSpPr>
          <p:cNvPr id="32" name="Rectangle 31"/>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965954"/>
            <a:ext cx="1716881" cy="373142"/>
          </a:xfrm>
          <a:prstGeom prst="roundRect">
            <a:avLst>
              <a:gd name="adj" fmla="val 17872"/>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2852" y="1073110"/>
            <a:ext cx="158710" cy="158710"/>
          </a:xfrm>
          <a:prstGeom prst="rect">
            <a:avLst/>
          </a:prstGeom>
        </p:spPr>
      </p:pic>
      <p:sp>
        <p:nvSpPr>
          <p:cNvPr id="4" name="Text 1"/>
          <p:cNvSpPr/>
          <p:nvPr/>
        </p:nvSpPr>
        <p:spPr>
          <a:xfrm>
            <a:off x="1150858" y="1025485"/>
            <a:ext cx="1240750" cy="254079"/>
          </a:xfrm>
          <a:prstGeom prst="rect">
            <a:avLst/>
          </a:prstGeom>
          <a:noFill/>
          <a:ln/>
        </p:spPr>
        <p:txBody>
          <a:bodyPr wrap="none" lIns="0" tIns="0" rIns="0" bIns="0" rtlCol="0" anchor="t"/>
          <a:lstStyle/>
          <a:p>
            <a:pPr marL="0" indent="0" algn="l">
              <a:lnSpc>
                <a:spcPts val="2000"/>
              </a:lnSpc>
              <a:buNone/>
            </a:pPr>
            <a:r>
              <a:rPr lang="en-US" sz="1250" dirty="0">
                <a:solidFill>
                  <a:srgbClr val="443728"/>
                </a:solidFill>
                <a:latin typeface="Open Sans" pitchFamily="34" charset="0"/>
                <a:ea typeface="Open Sans" pitchFamily="34" charset="-122"/>
                <a:cs typeface="Open Sans" pitchFamily="34" charset="-120"/>
              </a:rPr>
              <a:t>FUNDAMENTALS</a:t>
            </a:r>
            <a:endParaRPr lang="en-US" sz="1250" dirty="0"/>
          </a:p>
        </p:txBody>
      </p:sp>
      <p:sp>
        <p:nvSpPr>
          <p:cNvPr id="5" name="Text 2"/>
          <p:cNvSpPr/>
          <p:nvPr/>
        </p:nvSpPr>
        <p:spPr>
          <a:xfrm>
            <a:off x="793790" y="1418392"/>
            <a:ext cx="6608207"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What Are Sequences in Python?</a:t>
            </a:r>
            <a:endParaRPr lang="en-US" sz="3900" dirty="0"/>
          </a:p>
        </p:txBody>
      </p:sp>
      <p:sp>
        <p:nvSpPr>
          <p:cNvPr id="6" name="Shape 3"/>
          <p:cNvSpPr/>
          <p:nvPr/>
        </p:nvSpPr>
        <p:spPr>
          <a:xfrm>
            <a:off x="650915" y="2336125"/>
            <a:ext cx="5888712" cy="3113246"/>
          </a:xfrm>
          <a:prstGeom prst="roundRect">
            <a:avLst>
              <a:gd name="adj" fmla="val 4590"/>
            </a:avLst>
          </a:prstGeom>
          <a:solidFill>
            <a:srgbClr val="835E54"/>
          </a:solidFill>
          <a:ln/>
        </p:spPr>
      </p:sp>
      <p:sp>
        <p:nvSpPr>
          <p:cNvPr id="7" name="Text 4"/>
          <p:cNvSpPr/>
          <p:nvPr/>
        </p:nvSpPr>
        <p:spPr>
          <a:xfrm>
            <a:off x="849273" y="25344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Crimson Pro Bold" pitchFamily="34" charset="0"/>
                <a:ea typeface="Crimson Pro Bold" pitchFamily="34" charset="-122"/>
                <a:cs typeface="Crimson Pro Bold" pitchFamily="34" charset="-120"/>
              </a:rPr>
              <a:t>Core Concept</a:t>
            </a:r>
            <a:endParaRPr lang="en-US" sz="1950" dirty="0"/>
          </a:p>
        </p:txBody>
      </p:sp>
      <p:sp>
        <p:nvSpPr>
          <p:cNvPr id="8" name="Text 5"/>
          <p:cNvSpPr/>
          <p:nvPr/>
        </p:nvSpPr>
        <p:spPr>
          <a:xfrm>
            <a:off x="849273" y="3042999"/>
            <a:ext cx="5491996" cy="1587698"/>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Open Sans" pitchFamily="34" charset="0"/>
                <a:ea typeface="Open Sans" pitchFamily="34" charset="-122"/>
                <a:cs typeface="Open Sans" pitchFamily="34" charset="-120"/>
              </a:rPr>
              <a:t>Sequences are ordered collections of items where position and order matter. Unlike sets or dictionaries, sequences maintain the precise order in which elements are added, making them essential for tasks requiring indexed access and iteration.</a:t>
            </a:r>
            <a:endParaRPr lang="en-US" sz="1550" dirty="0"/>
          </a:p>
        </p:txBody>
      </p:sp>
      <p:sp>
        <p:nvSpPr>
          <p:cNvPr id="9" name="Shape 6"/>
          <p:cNvSpPr/>
          <p:nvPr/>
        </p:nvSpPr>
        <p:spPr>
          <a:xfrm>
            <a:off x="6888480" y="2559368"/>
            <a:ext cx="3378637" cy="2666762"/>
          </a:xfrm>
          <a:prstGeom prst="roundRect">
            <a:avLst>
              <a:gd name="adj" fmla="val 3126"/>
            </a:avLst>
          </a:prstGeom>
          <a:solidFill>
            <a:srgbClr val="EBE2E0"/>
          </a:solidFill>
          <a:ln w="7620">
            <a:solidFill>
              <a:srgbClr val="D1C8C6"/>
            </a:solidFill>
            <a:prstDash val="solid"/>
          </a:ln>
        </p:spPr>
      </p:sp>
      <p:sp>
        <p:nvSpPr>
          <p:cNvPr id="10" name="Shape 7"/>
          <p:cNvSpPr/>
          <p:nvPr/>
        </p:nvSpPr>
        <p:spPr>
          <a:xfrm>
            <a:off x="7094458" y="2765346"/>
            <a:ext cx="595313" cy="595313"/>
          </a:xfrm>
          <a:prstGeom prst="roundRect">
            <a:avLst>
              <a:gd name="adj" fmla="val 15358451"/>
            </a:avLst>
          </a:prstGeom>
          <a:solidFill>
            <a:srgbClr val="835E54"/>
          </a:solidFill>
          <a:ln/>
        </p:spPr>
      </p:sp>
      <p:pic>
        <p:nvPicPr>
          <p:cNvPr id="11"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258169" y="2928938"/>
            <a:ext cx="267891" cy="267891"/>
          </a:xfrm>
          <a:prstGeom prst="rect">
            <a:avLst/>
          </a:prstGeom>
        </p:spPr>
      </p:pic>
      <p:sp>
        <p:nvSpPr>
          <p:cNvPr id="12" name="Text 8"/>
          <p:cNvSpPr/>
          <p:nvPr/>
        </p:nvSpPr>
        <p:spPr>
          <a:xfrm>
            <a:off x="7094458" y="355901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Lists</a:t>
            </a:r>
            <a:endParaRPr lang="en-US" sz="1950" dirty="0"/>
          </a:p>
        </p:txBody>
      </p:sp>
      <p:sp>
        <p:nvSpPr>
          <p:cNvPr id="13" name="Text 9"/>
          <p:cNvSpPr/>
          <p:nvPr/>
        </p:nvSpPr>
        <p:spPr>
          <a:xfrm>
            <a:off x="7094458" y="4067532"/>
            <a:ext cx="2966680"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Dynamic and mutable collections enclosed in square brackets</a:t>
            </a:r>
            <a:endParaRPr lang="en-US" sz="1550" dirty="0"/>
          </a:p>
        </p:txBody>
      </p:sp>
      <p:sp>
        <p:nvSpPr>
          <p:cNvPr id="14" name="Shape 10"/>
          <p:cNvSpPr/>
          <p:nvPr/>
        </p:nvSpPr>
        <p:spPr>
          <a:xfrm>
            <a:off x="10465475" y="2559368"/>
            <a:ext cx="3378637" cy="2666762"/>
          </a:xfrm>
          <a:prstGeom prst="roundRect">
            <a:avLst>
              <a:gd name="adj" fmla="val 3126"/>
            </a:avLst>
          </a:prstGeom>
          <a:solidFill>
            <a:srgbClr val="EBE2E0"/>
          </a:solidFill>
          <a:ln w="7620">
            <a:solidFill>
              <a:srgbClr val="D1C8C6"/>
            </a:solidFill>
            <a:prstDash val="solid"/>
          </a:ln>
        </p:spPr>
      </p:sp>
      <p:sp>
        <p:nvSpPr>
          <p:cNvPr id="15" name="Shape 11"/>
          <p:cNvSpPr/>
          <p:nvPr/>
        </p:nvSpPr>
        <p:spPr>
          <a:xfrm>
            <a:off x="10671453" y="2765346"/>
            <a:ext cx="595313" cy="595313"/>
          </a:xfrm>
          <a:prstGeom prst="roundRect">
            <a:avLst>
              <a:gd name="adj" fmla="val 15358451"/>
            </a:avLst>
          </a:prstGeom>
          <a:solidFill>
            <a:srgbClr val="835E54"/>
          </a:solidFill>
          <a:ln/>
        </p:spPr>
      </p:sp>
      <p:pic>
        <p:nvPicPr>
          <p:cNvPr id="16"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10835164" y="2928938"/>
            <a:ext cx="267891" cy="267891"/>
          </a:xfrm>
          <a:prstGeom prst="rect">
            <a:avLst/>
          </a:prstGeom>
        </p:spPr>
      </p:pic>
      <p:sp>
        <p:nvSpPr>
          <p:cNvPr id="17" name="Text 12"/>
          <p:cNvSpPr/>
          <p:nvPr/>
        </p:nvSpPr>
        <p:spPr>
          <a:xfrm>
            <a:off x="10671453" y="355901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Tuples</a:t>
            </a:r>
            <a:endParaRPr lang="en-US" sz="1950" dirty="0"/>
          </a:p>
        </p:txBody>
      </p:sp>
      <p:sp>
        <p:nvSpPr>
          <p:cNvPr id="18" name="Text 13"/>
          <p:cNvSpPr/>
          <p:nvPr/>
        </p:nvSpPr>
        <p:spPr>
          <a:xfrm>
            <a:off x="10671453" y="4067532"/>
            <a:ext cx="2966680"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Immutable sequences enclosed in parentheses</a:t>
            </a:r>
            <a:endParaRPr lang="en-US" sz="1550" dirty="0"/>
          </a:p>
        </p:txBody>
      </p:sp>
      <p:sp>
        <p:nvSpPr>
          <p:cNvPr id="19" name="Shape 14"/>
          <p:cNvSpPr/>
          <p:nvPr/>
        </p:nvSpPr>
        <p:spPr>
          <a:xfrm>
            <a:off x="793790" y="5672614"/>
            <a:ext cx="6422231" cy="1591032"/>
          </a:xfrm>
          <a:prstGeom prst="roundRect">
            <a:avLst>
              <a:gd name="adj" fmla="val 5239"/>
            </a:avLst>
          </a:prstGeom>
          <a:solidFill>
            <a:srgbClr val="FFFCFA"/>
          </a:solidFill>
          <a:ln w="22860">
            <a:solidFill>
              <a:srgbClr val="D1C8C6"/>
            </a:solidFill>
            <a:prstDash val="solid"/>
          </a:ln>
        </p:spPr>
      </p:sp>
      <p:sp>
        <p:nvSpPr>
          <p:cNvPr id="20" name="Text 15"/>
          <p:cNvSpPr/>
          <p:nvPr/>
        </p:nvSpPr>
        <p:spPr>
          <a:xfrm>
            <a:off x="1015008" y="589383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List Example</a:t>
            </a:r>
            <a:endParaRPr lang="en-US" sz="1950" dirty="0"/>
          </a:p>
        </p:txBody>
      </p:sp>
      <p:sp>
        <p:nvSpPr>
          <p:cNvPr id="21" name="Shape 16"/>
          <p:cNvSpPr/>
          <p:nvPr/>
        </p:nvSpPr>
        <p:spPr>
          <a:xfrm>
            <a:off x="1015008" y="6427232"/>
            <a:ext cx="5979795" cy="615196"/>
          </a:xfrm>
          <a:prstGeom prst="roundRect">
            <a:avLst>
              <a:gd name="adj" fmla="val 13550"/>
            </a:avLst>
          </a:prstGeom>
          <a:solidFill>
            <a:srgbClr val="F2EFED"/>
          </a:solidFill>
          <a:ln/>
        </p:spPr>
      </p:sp>
      <p:sp>
        <p:nvSpPr>
          <p:cNvPr id="22" name="Shape 17"/>
          <p:cNvSpPr/>
          <p:nvPr/>
        </p:nvSpPr>
        <p:spPr>
          <a:xfrm>
            <a:off x="1005126" y="6427232"/>
            <a:ext cx="5999559" cy="615196"/>
          </a:xfrm>
          <a:prstGeom prst="roundRect">
            <a:avLst>
              <a:gd name="adj" fmla="val 4839"/>
            </a:avLst>
          </a:prstGeom>
          <a:solidFill>
            <a:srgbClr val="F2EFED"/>
          </a:solidFill>
          <a:ln/>
        </p:spPr>
      </p:sp>
      <p:sp>
        <p:nvSpPr>
          <p:cNvPr id="23" name="Text 18"/>
          <p:cNvSpPr/>
          <p:nvPr/>
        </p:nvSpPr>
        <p:spPr>
          <a:xfrm>
            <a:off x="1203484" y="6576060"/>
            <a:ext cx="5602843"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[1, 2, 3]</a:t>
            </a:r>
            <a:endParaRPr lang="en-US" sz="1550" dirty="0"/>
          </a:p>
        </p:txBody>
      </p:sp>
      <p:sp>
        <p:nvSpPr>
          <p:cNvPr id="24" name="Shape 19"/>
          <p:cNvSpPr/>
          <p:nvPr/>
        </p:nvSpPr>
        <p:spPr>
          <a:xfrm>
            <a:off x="7414379" y="5672614"/>
            <a:ext cx="6422231" cy="1591032"/>
          </a:xfrm>
          <a:prstGeom prst="roundRect">
            <a:avLst>
              <a:gd name="adj" fmla="val 5239"/>
            </a:avLst>
          </a:prstGeom>
          <a:solidFill>
            <a:srgbClr val="FFFCFA"/>
          </a:solidFill>
          <a:ln w="22860">
            <a:solidFill>
              <a:srgbClr val="D1C8C6"/>
            </a:solidFill>
            <a:prstDash val="solid"/>
          </a:ln>
        </p:spPr>
      </p:sp>
      <p:sp>
        <p:nvSpPr>
          <p:cNvPr id="25" name="Text 20"/>
          <p:cNvSpPr/>
          <p:nvPr/>
        </p:nvSpPr>
        <p:spPr>
          <a:xfrm>
            <a:off x="7635597" y="589383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Tuple Example</a:t>
            </a:r>
            <a:endParaRPr lang="en-US" sz="1950" dirty="0"/>
          </a:p>
        </p:txBody>
      </p:sp>
      <p:sp>
        <p:nvSpPr>
          <p:cNvPr id="26" name="Shape 21"/>
          <p:cNvSpPr/>
          <p:nvPr/>
        </p:nvSpPr>
        <p:spPr>
          <a:xfrm>
            <a:off x="7635597" y="6427232"/>
            <a:ext cx="5979795" cy="615196"/>
          </a:xfrm>
          <a:prstGeom prst="roundRect">
            <a:avLst>
              <a:gd name="adj" fmla="val 13550"/>
            </a:avLst>
          </a:prstGeom>
          <a:solidFill>
            <a:srgbClr val="F2EFED"/>
          </a:solidFill>
          <a:ln/>
        </p:spPr>
      </p:sp>
      <p:sp>
        <p:nvSpPr>
          <p:cNvPr id="27" name="Shape 22"/>
          <p:cNvSpPr/>
          <p:nvPr/>
        </p:nvSpPr>
        <p:spPr>
          <a:xfrm>
            <a:off x="7625715" y="6427232"/>
            <a:ext cx="5999559" cy="615196"/>
          </a:xfrm>
          <a:prstGeom prst="roundRect">
            <a:avLst>
              <a:gd name="adj" fmla="val 4839"/>
            </a:avLst>
          </a:prstGeom>
          <a:solidFill>
            <a:srgbClr val="F2EFED"/>
          </a:solidFill>
          <a:ln/>
        </p:spPr>
      </p:sp>
      <p:sp>
        <p:nvSpPr>
          <p:cNvPr id="28" name="Text 23"/>
          <p:cNvSpPr/>
          <p:nvPr/>
        </p:nvSpPr>
        <p:spPr>
          <a:xfrm>
            <a:off x="7824073" y="6576060"/>
            <a:ext cx="5602843"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(1, 2, 3)</a:t>
            </a:r>
            <a:endParaRPr lang="en-US" sz="1550" dirty="0"/>
          </a:p>
        </p:txBody>
      </p:sp>
      <p:sp>
        <p:nvSpPr>
          <p:cNvPr id="29" name="Rectangle 28"/>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825704"/>
            <a:ext cx="1211223" cy="388382"/>
          </a:xfrm>
          <a:prstGeom prst="roundRect">
            <a:avLst>
              <a:gd name="adj" fmla="val 17171"/>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20472" y="1940481"/>
            <a:ext cx="158710" cy="158710"/>
          </a:xfrm>
          <a:prstGeom prst="rect">
            <a:avLst/>
          </a:prstGeom>
        </p:spPr>
      </p:pic>
      <p:sp>
        <p:nvSpPr>
          <p:cNvPr id="4" name="Text 1"/>
          <p:cNvSpPr/>
          <p:nvPr/>
        </p:nvSpPr>
        <p:spPr>
          <a:xfrm>
            <a:off x="1158478" y="1892856"/>
            <a:ext cx="719852" cy="254079"/>
          </a:xfrm>
          <a:prstGeom prst="rect">
            <a:avLst/>
          </a:prstGeom>
          <a:noFill/>
          <a:ln/>
        </p:spPr>
        <p:txBody>
          <a:bodyPr wrap="none" lIns="0" tIns="0" rIns="0" bIns="0" rtlCol="0" anchor="t"/>
          <a:lstStyle/>
          <a:p>
            <a:pPr marL="0" indent="0" algn="l">
              <a:lnSpc>
                <a:spcPts val="2000"/>
              </a:lnSpc>
              <a:buNone/>
            </a:pPr>
            <a:r>
              <a:rPr lang="en-US" sz="1250" dirty="0">
                <a:solidFill>
                  <a:srgbClr val="835E54"/>
                </a:solidFill>
                <a:latin typeface="Open Sans" pitchFamily="34" charset="0"/>
                <a:ea typeface="Open Sans" pitchFamily="34" charset="-122"/>
                <a:cs typeface="Open Sans" pitchFamily="34" charset="-120"/>
              </a:rPr>
              <a:t>MUTABLE</a:t>
            </a:r>
            <a:endParaRPr lang="en-US" sz="1250" dirty="0"/>
          </a:p>
        </p:txBody>
      </p:sp>
      <p:sp>
        <p:nvSpPr>
          <p:cNvPr id="5" name="Text 2"/>
          <p:cNvSpPr/>
          <p:nvPr/>
        </p:nvSpPr>
        <p:spPr>
          <a:xfrm>
            <a:off x="793790" y="2293382"/>
            <a:ext cx="5993368"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Lists: The Mutable Sequence</a:t>
            </a:r>
            <a:endParaRPr lang="en-US" sz="3900" dirty="0"/>
          </a:p>
        </p:txBody>
      </p:sp>
      <p:sp>
        <p:nvSpPr>
          <p:cNvPr id="6" name="Text 3"/>
          <p:cNvSpPr/>
          <p:nvPr/>
        </p:nvSpPr>
        <p:spPr>
          <a:xfrm>
            <a:off x="793790" y="321111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Lists are Python's most versatile and commonly used sequence type. Defined with square brackets, they can hold mixed data types and be modified after creation. Their mutability makes them ideal for dynamic collections that need frequent updates, additions, or deletions.</a:t>
            </a:r>
            <a:endParaRPr lang="en-US" sz="1550" dirty="0"/>
          </a:p>
        </p:txBody>
      </p:sp>
      <p:pic>
        <p:nvPicPr>
          <p:cNvPr id="7" name="Image 1" descr="preencoded.png"/>
          <p:cNvPicPr>
            <a:picLocks noChangeAspect="1"/>
          </p:cNvPicPr>
          <p:nvPr/>
        </p:nvPicPr>
        <p:blipFill>
          <a:blip r:embed="rId5"/>
          <a:stretch>
            <a:fillRect/>
          </a:stretch>
        </p:blipFill>
        <p:spPr>
          <a:xfrm>
            <a:off x="793790" y="4069437"/>
            <a:ext cx="1502688" cy="1502688"/>
          </a:xfrm>
          <a:prstGeom prst="rect">
            <a:avLst/>
          </a:prstGeom>
        </p:spPr>
      </p:pic>
      <p:sp>
        <p:nvSpPr>
          <p:cNvPr id="8" name="Text 4"/>
          <p:cNvSpPr/>
          <p:nvPr/>
        </p:nvSpPr>
        <p:spPr>
          <a:xfrm>
            <a:off x="2544485" y="4069437"/>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Mixed Data Types</a:t>
            </a:r>
            <a:endParaRPr lang="en-US" sz="1950" dirty="0"/>
          </a:p>
        </p:txBody>
      </p:sp>
      <p:sp>
        <p:nvSpPr>
          <p:cNvPr id="9" name="Text 5"/>
          <p:cNvSpPr/>
          <p:nvPr/>
        </p:nvSpPr>
        <p:spPr>
          <a:xfrm>
            <a:off x="2544485" y="4498658"/>
            <a:ext cx="2431494"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Lists accept any combination of data types: integers, strings, floats, or even other lists. Example: </a:t>
            </a:r>
            <a:r>
              <a:rPr lang="en-US" sz="1550" dirty="0">
                <a:solidFill>
                  <a:srgbClr val="443728"/>
                </a:solidFill>
                <a:highlight>
                  <a:srgbClr val="F2EFED"/>
                </a:highlight>
                <a:latin typeface="Consolas" pitchFamily="34" charset="0"/>
                <a:ea typeface="Consolas" pitchFamily="34" charset="-122"/>
                <a:cs typeface="Consolas" pitchFamily="34" charset="-120"/>
              </a:rPr>
              <a:t>my_list = [1, "apple", 3.14]</a:t>
            </a:r>
            <a:endParaRPr lang="en-US" sz="1550" dirty="0"/>
          </a:p>
        </p:txBody>
      </p:sp>
      <p:pic>
        <p:nvPicPr>
          <p:cNvPr id="10" name="Image 2" descr="preencoded.png"/>
          <p:cNvPicPr>
            <a:picLocks noChangeAspect="1"/>
          </p:cNvPicPr>
          <p:nvPr/>
        </p:nvPicPr>
        <p:blipFill>
          <a:blip r:embed="rId6"/>
          <a:stretch>
            <a:fillRect/>
          </a:stretch>
        </p:blipFill>
        <p:spPr>
          <a:xfrm>
            <a:off x="5223986" y="4069437"/>
            <a:ext cx="1502807" cy="1502807"/>
          </a:xfrm>
          <a:prstGeom prst="rect">
            <a:avLst/>
          </a:prstGeom>
        </p:spPr>
      </p:pic>
      <p:sp>
        <p:nvSpPr>
          <p:cNvPr id="11" name="Text 6"/>
          <p:cNvSpPr/>
          <p:nvPr/>
        </p:nvSpPr>
        <p:spPr>
          <a:xfrm>
            <a:off x="6974800" y="4069437"/>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Complete Mutability</a:t>
            </a:r>
            <a:endParaRPr lang="en-US" sz="1950" dirty="0"/>
          </a:p>
        </p:txBody>
      </p:sp>
      <p:sp>
        <p:nvSpPr>
          <p:cNvPr id="12" name="Text 7"/>
          <p:cNvSpPr/>
          <p:nvPr/>
        </p:nvSpPr>
        <p:spPr>
          <a:xfrm>
            <a:off x="6974800" y="4498658"/>
            <a:ext cx="2431494" cy="158769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Change, add, or remove elements freely after creation. Lists grow and shrink dynamically based on your program's needs.</a:t>
            </a:r>
            <a:endParaRPr lang="en-US" sz="1550" dirty="0"/>
          </a:p>
        </p:txBody>
      </p:sp>
      <p:pic>
        <p:nvPicPr>
          <p:cNvPr id="13" name="Image 3" descr="preencoded.png"/>
          <p:cNvPicPr>
            <a:picLocks noChangeAspect="1"/>
          </p:cNvPicPr>
          <p:nvPr/>
        </p:nvPicPr>
        <p:blipFill>
          <a:blip r:embed="rId7"/>
          <a:stretch>
            <a:fillRect/>
          </a:stretch>
        </p:blipFill>
        <p:spPr>
          <a:xfrm>
            <a:off x="9654302" y="4069437"/>
            <a:ext cx="1502807" cy="1502807"/>
          </a:xfrm>
          <a:prstGeom prst="rect">
            <a:avLst/>
          </a:prstGeom>
        </p:spPr>
      </p:pic>
      <p:sp>
        <p:nvSpPr>
          <p:cNvPr id="14" name="Text 8"/>
          <p:cNvSpPr/>
          <p:nvPr/>
        </p:nvSpPr>
        <p:spPr>
          <a:xfrm>
            <a:off x="11405116" y="4069437"/>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Dynamic Collections</a:t>
            </a:r>
            <a:endParaRPr lang="en-US" sz="1950" dirty="0"/>
          </a:p>
        </p:txBody>
      </p:sp>
      <p:sp>
        <p:nvSpPr>
          <p:cNvPr id="15" name="Text 9"/>
          <p:cNvSpPr/>
          <p:nvPr/>
        </p:nvSpPr>
        <p:spPr>
          <a:xfrm>
            <a:off x="11405116" y="4498658"/>
            <a:ext cx="2431494"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Perfect for data that changes over time: user inputs, processing results, temporary storage, or building complex data structures.</a:t>
            </a:r>
            <a:endParaRPr lang="en-US" sz="1550" dirty="0"/>
          </a:p>
        </p:txBody>
      </p:sp>
      <p:sp>
        <p:nvSpPr>
          <p:cNvPr id="16" name="Rectangle 15"/>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804029"/>
            <a:ext cx="1175147" cy="348377"/>
          </a:xfrm>
          <a:prstGeom prst="roundRect">
            <a:avLst>
              <a:gd name="adj" fmla="val 18185"/>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06899" y="902851"/>
            <a:ext cx="150733" cy="150733"/>
          </a:xfrm>
          <a:prstGeom prst="rect">
            <a:avLst/>
          </a:prstGeom>
        </p:spPr>
      </p:pic>
      <p:sp>
        <p:nvSpPr>
          <p:cNvPr id="4" name="Text 1"/>
          <p:cNvSpPr/>
          <p:nvPr/>
        </p:nvSpPr>
        <p:spPr>
          <a:xfrm>
            <a:off x="1132999" y="860584"/>
            <a:ext cx="722828" cy="235268"/>
          </a:xfrm>
          <a:prstGeom prst="rect">
            <a:avLst/>
          </a:prstGeom>
          <a:noFill/>
          <a:ln/>
        </p:spPr>
        <p:txBody>
          <a:bodyPr wrap="non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METHODS</a:t>
            </a:r>
            <a:endParaRPr lang="en-US" sz="1150" dirty="0"/>
          </a:p>
        </p:txBody>
      </p:sp>
      <p:sp>
        <p:nvSpPr>
          <p:cNvPr id="5" name="Text 2"/>
          <p:cNvSpPr/>
          <p:nvPr/>
        </p:nvSpPr>
        <p:spPr>
          <a:xfrm>
            <a:off x="793790" y="1223963"/>
            <a:ext cx="8144470" cy="589121"/>
          </a:xfrm>
          <a:prstGeom prst="rect">
            <a:avLst/>
          </a:prstGeom>
          <a:noFill/>
          <a:ln/>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Powerful List Methods You Should Know</a:t>
            </a:r>
            <a:endParaRPr lang="en-US" sz="3700" dirty="0"/>
          </a:p>
        </p:txBody>
      </p:sp>
      <p:sp>
        <p:nvSpPr>
          <p:cNvPr id="6" name="Text 3"/>
          <p:cNvSpPr/>
          <p:nvPr/>
        </p:nvSpPr>
        <p:spPr>
          <a:xfrm>
            <a:off x="793790" y="2081689"/>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Python lists come with built-in methods that make manipulation intuitive and efficient. These methods enable you to add, remove, sort, and reorganize elements with minimal code.</a:t>
            </a:r>
            <a:endParaRPr lang="en-US" sz="1450" dirty="0"/>
          </a:p>
        </p:txBody>
      </p:sp>
      <p:sp>
        <p:nvSpPr>
          <p:cNvPr id="7" name="Shape 4"/>
          <p:cNvSpPr/>
          <p:nvPr/>
        </p:nvSpPr>
        <p:spPr>
          <a:xfrm>
            <a:off x="793790" y="2871549"/>
            <a:ext cx="4228148" cy="2160984"/>
          </a:xfrm>
          <a:prstGeom prst="roundRect">
            <a:avLst>
              <a:gd name="adj" fmla="val 3665"/>
            </a:avLst>
          </a:prstGeom>
          <a:solidFill>
            <a:srgbClr val="EBE2E0"/>
          </a:solidFill>
          <a:ln w="7620">
            <a:solidFill>
              <a:srgbClr val="D1C8C6"/>
            </a:solidFill>
            <a:prstDash val="solid"/>
          </a:ln>
        </p:spPr>
      </p:sp>
      <p:sp>
        <p:nvSpPr>
          <p:cNvPr id="8" name="Text 5"/>
          <p:cNvSpPr/>
          <p:nvPr/>
        </p:nvSpPr>
        <p:spPr>
          <a:xfrm>
            <a:off x="989886" y="3067645"/>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append(x)</a:t>
            </a:r>
            <a:endParaRPr lang="en-US" sz="1850" dirty="0"/>
          </a:p>
        </p:txBody>
      </p:sp>
      <p:sp>
        <p:nvSpPr>
          <p:cNvPr id="9" name="Text 6"/>
          <p:cNvSpPr/>
          <p:nvPr/>
        </p:nvSpPr>
        <p:spPr>
          <a:xfrm>
            <a:off x="989886" y="3469719"/>
            <a:ext cx="383595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Adds an item to the end of the list. Most common way to grow a list incrementally.</a:t>
            </a:r>
            <a:endParaRPr lang="en-US" sz="1450" dirty="0"/>
          </a:p>
        </p:txBody>
      </p:sp>
      <p:sp>
        <p:nvSpPr>
          <p:cNvPr id="10" name="Shape 7"/>
          <p:cNvSpPr/>
          <p:nvPr/>
        </p:nvSpPr>
        <p:spPr>
          <a:xfrm>
            <a:off x="989886" y="4259580"/>
            <a:ext cx="3835956" cy="576858"/>
          </a:xfrm>
          <a:prstGeom prst="roundRect">
            <a:avLst>
              <a:gd name="adj" fmla="val 13728"/>
            </a:avLst>
          </a:prstGeom>
          <a:solidFill>
            <a:srgbClr val="F2EFED"/>
          </a:solidFill>
          <a:ln/>
        </p:spPr>
      </p:sp>
      <p:sp>
        <p:nvSpPr>
          <p:cNvPr id="11" name="Shape 8"/>
          <p:cNvSpPr/>
          <p:nvPr/>
        </p:nvSpPr>
        <p:spPr>
          <a:xfrm>
            <a:off x="980480" y="4259580"/>
            <a:ext cx="3854768" cy="576858"/>
          </a:xfrm>
          <a:prstGeom prst="roundRect">
            <a:avLst>
              <a:gd name="adj" fmla="val 4903"/>
            </a:avLst>
          </a:prstGeom>
          <a:solidFill>
            <a:srgbClr val="F2EFED"/>
          </a:solidFill>
          <a:ln/>
        </p:spPr>
      </p:sp>
      <p:sp>
        <p:nvSpPr>
          <p:cNvPr id="12" name="Text 9"/>
          <p:cNvSpPr/>
          <p:nvPr/>
        </p:nvSpPr>
        <p:spPr>
          <a:xfrm>
            <a:off x="1168956" y="4400907"/>
            <a:ext cx="347781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fruits.append("banana")</a:t>
            </a:r>
            <a:endParaRPr lang="en-US" sz="1450" dirty="0"/>
          </a:p>
        </p:txBody>
      </p:sp>
      <p:sp>
        <p:nvSpPr>
          <p:cNvPr id="13" name="Shape 10"/>
          <p:cNvSpPr/>
          <p:nvPr/>
        </p:nvSpPr>
        <p:spPr>
          <a:xfrm>
            <a:off x="5201007" y="2871549"/>
            <a:ext cx="4228267" cy="2160984"/>
          </a:xfrm>
          <a:prstGeom prst="roundRect">
            <a:avLst>
              <a:gd name="adj" fmla="val 3665"/>
            </a:avLst>
          </a:prstGeom>
          <a:solidFill>
            <a:srgbClr val="EBE2E0"/>
          </a:solidFill>
          <a:ln w="7620">
            <a:solidFill>
              <a:srgbClr val="D1C8C6"/>
            </a:solidFill>
            <a:prstDash val="solid"/>
          </a:ln>
        </p:spPr>
      </p:sp>
      <p:sp>
        <p:nvSpPr>
          <p:cNvPr id="14" name="Text 11"/>
          <p:cNvSpPr/>
          <p:nvPr/>
        </p:nvSpPr>
        <p:spPr>
          <a:xfrm>
            <a:off x="5397103" y="3067645"/>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insert(i, x)</a:t>
            </a:r>
            <a:endParaRPr lang="en-US" sz="1850" dirty="0"/>
          </a:p>
        </p:txBody>
      </p:sp>
      <p:sp>
        <p:nvSpPr>
          <p:cNvPr id="15" name="Text 12"/>
          <p:cNvSpPr/>
          <p:nvPr/>
        </p:nvSpPr>
        <p:spPr>
          <a:xfrm>
            <a:off x="5397103" y="3469719"/>
            <a:ext cx="3836075"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Inserts an item at a specific index position, shifting other elements.</a:t>
            </a:r>
            <a:endParaRPr lang="en-US" sz="1450" dirty="0"/>
          </a:p>
        </p:txBody>
      </p:sp>
      <p:sp>
        <p:nvSpPr>
          <p:cNvPr id="16" name="Shape 13"/>
          <p:cNvSpPr/>
          <p:nvPr/>
        </p:nvSpPr>
        <p:spPr>
          <a:xfrm>
            <a:off x="5397103" y="4259580"/>
            <a:ext cx="3836075" cy="576858"/>
          </a:xfrm>
          <a:prstGeom prst="roundRect">
            <a:avLst>
              <a:gd name="adj" fmla="val 13728"/>
            </a:avLst>
          </a:prstGeom>
          <a:solidFill>
            <a:srgbClr val="F2EFED"/>
          </a:solidFill>
          <a:ln/>
        </p:spPr>
      </p:sp>
      <p:sp>
        <p:nvSpPr>
          <p:cNvPr id="17" name="Shape 14"/>
          <p:cNvSpPr/>
          <p:nvPr/>
        </p:nvSpPr>
        <p:spPr>
          <a:xfrm>
            <a:off x="5387697" y="4259580"/>
            <a:ext cx="3854887" cy="576858"/>
          </a:xfrm>
          <a:prstGeom prst="roundRect">
            <a:avLst>
              <a:gd name="adj" fmla="val 4903"/>
            </a:avLst>
          </a:prstGeom>
          <a:solidFill>
            <a:srgbClr val="F2EFED"/>
          </a:solidFill>
          <a:ln/>
        </p:spPr>
      </p:sp>
      <p:sp>
        <p:nvSpPr>
          <p:cNvPr id="18" name="Text 15"/>
          <p:cNvSpPr/>
          <p:nvPr/>
        </p:nvSpPr>
        <p:spPr>
          <a:xfrm>
            <a:off x="5576173" y="4400907"/>
            <a:ext cx="3477935"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fruits.insert(0, "apple")</a:t>
            </a:r>
            <a:endParaRPr lang="en-US" sz="1450" dirty="0"/>
          </a:p>
        </p:txBody>
      </p:sp>
      <p:sp>
        <p:nvSpPr>
          <p:cNvPr id="19" name="Shape 16"/>
          <p:cNvSpPr/>
          <p:nvPr/>
        </p:nvSpPr>
        <p:spPr>
          <a:xfrm>
            <a:off x="9608344" y="2871549"/>
            <a:ext cx="4228148" cy="2160984"/>
          </a:xfrm>
          <a:prstGeom prst="roundRect">
            <a:avLst>
              <a:gd name="adj" fmla="val 3665"/>
            </a:avLst>
          </a:prstGeom>
          <a:solidFill>
            <a:srgbClr val="EBE2E0"/>
          </a:solidFill>
          <a:ln w="7620">
            <a:solidFill>
              <a:srgbClr val="D1C8C6"/>
            </a:solidFill>
            <a:prstDash val="solid"/>
          </a:ln>
        </p:spPr>
      </p:sp>
      <p:sp>
        <p:nvSpPr>
          <p:cNvPr id="20" name="Text 17"/>
          <p:cNvSpPr/>
          <p:nvPr/>
        </p:nvSpPr>
        <p:spPr>
          <a:xfrm>
            <a:off x="9804440" y="3067645"/>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remove(x)</a:t>
            </a:r>
            <a:endParaRPr lang="en-US" sz="1850" dirty="0"/>
          </a:p>
        </p:txBody>
      </p:sp>
      <p:sp>
        <p:nvSpPr>
          <p:cNvPr id="21" name="Text 18"/>
          <p:cNvSpPr/>
          <p:nvPr/>
        </p:nvSpPr>
        <p:spPr>
          <a:xfrm>
            <a:off x="9804440" y="3469719"/>
            <a:ext cx="383595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Removes the first occurrence of a value. Raises error if value not found.</a:t>
            </a:r>
            <a:endParaRPr lang="en-US" sz="1450" dirty="0"/>
          </a:p>
        </p:txBody>
      </p:sp>
      <p:sp>
        <p:nvSpPr>
          <p:cNvPr id="22" name="Shape 19"/>
          <p:cNvSpPr/>
          <p:nvPr/>
        </p:nvSpPr>
        <p:spPr>
          <a:xfrm>
            <a:off x="9804440" y="4259580"/>
            <a:ext cx="3835956" cy="576858"/>
          </a:xfrm>
          <a:prstGeom prst="roundRect">
            <a:avLst>
              <a:gd name="adj" fmla="val 13728"/>
            </a:avLst>
          </a:prstGeom>
          <a:solidFill>
            <a:srgbClr val="F2EFED"/>
          </a:solidFill>
          <a:ln/>
        </p:spPr>
      </p:sp>
      <p:sp>
        <p:nvSpPr>
          <p:cNvPr id="23" name="Shape 20"/>
          <p:cNvSpPr/>
          <p:nvPr/>
        </p:nvSpPr>
        <p:spPr>
          <a:xfrm>
            <a:off x="9795034" y="4259580"/>
            <a:ext cx="3854768" cy="576858"/>
          </a:xfrm>
          <a:prstGeom prst="roundRect">
            <a:avLst>
              <a:gd name="adj" fmla="val 4903"/>
            </a:avLst>
          </a:prstGeom>
          <a:solidFill>
            <a:srgbClr val="F2EFED"/>
          </a:solidFill>
          <a:ln/>
        </p:spPr>
      </p:sp>
      <p:sp>
        <p:nvSpPr>
          <p:cNvPr id="24" name="Text 21"/>
          <p:cNvSpPr/>
          <p:nvPr/>
        </p:nvSpPr>
        <p:spPr>
          <a:xfrm>
            <a:off x="9983510" y="4400907"/>
            <a:ext cx="347781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fruits.remove("banana")</a:t>
            </a:r>
            <a:endParaRPr lang="en-US" sz="1450" dirty="0"/>
          </a:p>
        </p:txBody>
      </p:sp>
      <p:sp>
        <p:nvSpPr>
          <p:cNvPr id="25" name="Shape 22"/>
          <p:cNvSpPr/>
          <p:nvPr/>
        </p:nvSpPr>
        <p:spPr>
          <a:xfrm>
            <a:off x="793790" y="5233988"/>
            <a:ext cx="4228148" cy="2191464"/>
          </a:xfrm>
          <a:prstGeom prst="roundRect">
            <a:avLst>
              <a:gd name="adj" fmla="val 5007"/>
            </a:avLst>
          </a:prstGeom>
          <a:solidFill>
            <a:srgbClr val="FFFCFA"/>
          </a:solidFill>
          <a:ln w="22860">
            <a:solidFill>
              <a:srgbClr val="D1C8C6"/>
            </a:solidFill>
            <a:prstDash val="solid"/>
          </a:ln>
        </p:spPr>
      </p:sp>
      <p:sp>
        <p:nvSpPr>
          <p:cNvPr id="26" name="Shape 23"/>
          <p:cNvSpPr/>
          <p:nvPr/>
        </p:nvSpPr>
        <p:spPr>
          <a:xfrm>
            <a:off x="770930" y="5233988"/>
            <a:ext cx="91440" cy="2191464"/>
          </a:xfrm>
          <a:prstGeom prst="roundRect">
            <a:avLst>
              <a:gd name="adj" fmla="val 86605"/>
            </a:avLst>
          </a:prstGeom>
          <a:solidFill>
            <a:srgbClr val="835E54"/>
          </a:solidFill>
          <a:ln/>
        </p:spPr>
      </p:sp>
      <p:sp>
        <p:nvSpPr>
          <p:cNvPr id="27" name="Text 24"/>
          <p:cNvSpPr/>
          <p:nvPr/>
        </p:nvSpPr>
        <p:spPr>
          <a:xfrm>
            <a:off x="1073706" y="5445323"/>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pop([i])</a:t>
            </a:r>
            <a:endParaRPr lang="en-US" sz="1850" dirty="0"/>
          </a:p>
        </p:txBody>
      </p:sp>
      <p:sp>
        <p:nvSpPr>
          <p:cNvPr id="28" name="Text 25"/>
          <p:cNvSpPr/>
          <p:nvPr/>
        </p:nvSpPr>
        <p:spPr>
          <a:xfrm>
            <a:off x="1073706" y="5847398"/>
            <a:ext cx="373689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Removes and returns item at index i (defaults to last item if no index specified).</a:t>
            </a:r>
            <a:endParaRPr lang="en-US" sz="1450" dirty="0"/>
          </a:p>
        </p:txBody>
      </p:sp>
      <p:sp>
        <p:nvSpPr>
          <p:cNvPr id="29" name="Shape 26"/>
          <p:cNvSpPr/>
          <p:nvPr/>
        </p:nvSpPr>
        <p:spPr>
          <a:xfrm>
            <a:off x="1073706" y="6637258"/>
            <a:ext cx="3736896" cy="576858"/>
          </a:xfrm>
          <a:prstGeom prst="roundRect">
            <a:avLst>
              <a:gd name="adj" fmla="val 13728"/>
            </a:avLst>
          </a:prstGeom>
          <a:solidFill>
            <a:srgbClr val="F2EFED"/>
          </a:solidFill>
          <a:ln/>
        </p:spPr>
      </p:sp>
      <p:sp>
        <p:nvSpPr>
          <p:cNvPr id="30" name="Shape 27"/>
          <p:cNvSpPr/>
          <p:nvPr/>
        </p:nvSpPr>
        <p:spPr>
          <a:xfrm>
            <a:off x="1064300" y="6637258"/>
            <a:ext cx="3755708" cy="576858"/>
          </a:xfrm>
          <a:prstGeom prst="roundRect">
            <a:avLst>
              <a:gd name="adj" fmla="val 4903"/>
            </a:avLst>
          </a:prstGeom>
          <a:solidFill>
            <a:srgbClr val="F2EFED"/>
          </a:solidFill>
          <a:ln/>
        </p:spPr>
      </p:sp>
      <p:sp>
        <p:nvSpPr>
          <p:cNvPr id="31" name="Text 28"/>
          <p:cNvSpPr/>
          <p:nvPr/>
        </p:nvSpPr>
        <p:spPr>
          <a:xfrm>
            <a:off x="1252776" y="6778585"/>
            <a:ext cx="337875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last = fruits.pop()</a:t>
            </a:r>
            <a:endParaRPr lang="en-US" sz="1450" dirty="0"/>
          </a:p>
        </p:txBody>
      </p:sp>
      <p:sp>
        <p:nvSpPr>
          <p:cNvPr id="32" name="Shape 29"/>
          <p:cNvSpPr/>
          <p:nvPr/>
        </p:nvSpPr>
        <p:spPr>
          <a:xfrm>
            <a:off x="5201007" y="5233988"/>
            <a:ext cx="4228267" cy="2191464"/>
          </a:xfrm>
          <a:prstGeom prst="roundRect">
            <a:avLst>
              <a:gd name="adj" fmla="val 5007"/>
            </a:avLst>
          </a:prstGeom>
          <a:solidFill>
            <a:srgbClr val="FFFCFA"/>
          </a:solidFill>
          <a:ln w="22860">
            <a:solidFill>
              <a:srgbClr val="D1C8C6"/>
            </a:solidFill>
            <a:prstDash val="solid"/>
          </a:ln>
        </p:spPr>
      </p:sp>
      <p:sp>
        <p:nvSpPr>
          <p:cNvPr id="33" name="Shape 30"/>
          <p:cNvSpPr/>
          <p:nvPr/>
        </p:nvSpPr>
        <p:spPr>
          <a:xfrm>
            <a:off x="5178147" y="5233988"/>
            <a:ext cx="91440" cy="2191464"/>
          </a:xfrm>
          <a:prstGeom prst="roundRect">
            <a:avLst>
              <a:gd name="adj" fmla="val 86605"/>
            </a:avLst>
          </a:prstGeom>
          <a:solidFill>
            <a:srgbClr val="835E54"/>
          </a:solidFill>
          <a:ln/>
        </p:spPr>
      </p:sp>
      <p:sp>
        <p:nvSpPr>
          <p:cNvPr id="34" name="Text 31"/>
          <p:cNvSpPr/>
          <p:nvPr/>
        </p:nvSpPr>
        <p:spPr>
          <a:xfrm>
            <a:off x="5480923" y="5445323"/>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sort()</a:t>
            </a:r>
            <a:endParaRPr lang="en-US" sz="1850" dirty="0"/>
          </a:p>
        </p:txBody>
      </p:sp>
      <p:sp>
        <p:nvSpPr>
          <p:cNvPr id="35" name="Text 32"/>
          <p:cNvSpPr/>
          <p:nvPr/>
        </p:nvSpPr>
        <p:spPr>
          <a:xfrm>
            <a:off x="5480923" y="5847398"/>
            <a:ext cx="3737015"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Sorts the list in place in ascending order. Use </a:t>
            </a:r>
            <a:r>
              <a:rPr lang="en-US" sz="1450" dirty="0">
                <a:solidFill>
                  <a:srgbClr val="443728"/>
                </a:solidFill>
                <a:highlight>
                  <a:srgbClr val="F2EFED"/>
                </a:highlight>
                <a:latin typeface="Consolas" pitchFamily="34" charset="0"/>
                <a:ea typeface="Consolas" pitchFamily="34" charset="-122"/>
                <a:cs typeface="Consolas" pitchFamily="34" charset="-120"/>
              </a:rPr>
              <a:t>reverse=True</a:t>
            </a:r>
            <a:r>
              <a:rPr lang="en-US" sz="1450" dirty="0">
                <a:solidFill>
                  <a:srgbClr val="443728"/>
                </a:solidFill>
                <a:latin typeface="Open Sans" pitchFamily="34" charset="0"/>
                <a:ea typeface="Open Sans" pitchFamily="34" charset="-122"/>
                <a:cs typeface="Open Sans" pitchFamily="34" charset="-120"/>
              </a:rPr>
              <a:t> for descending.</a:t>
            </a:r>
            <a:endParaRPr lang="en-US" sz="1450" dirty="0"/>
          </a:p>
        </p:txBody>
      </p:sp>
      <p:sp>
        <p:nvSpPr>
          <p:cNvPr id="36" name="Shape 33"/>
          <p:cNvSpPr/>
          <p:nvPr/>
        </p:nvSpPr>
        <p:spPr>
          <a:xfrm>
            <a:off x="5480923" y="6637258"/>
            <a:ext cx="3737015" cy="576858"/>
          </a:xfrm>
          <a:prstGeom prst="roundRect">
            <a:avLst>
              <a:gd name="adj" fmla="val 13728"/>
            </a:avLst>
          </a:prstGeom>
          <a:solidFill>
            <a:srgbClr val="F2EFED"/>
          </a:solidFill>
          <a:ln/>
        </p:spPr>
      </p:sp>
      <p:sp>
        <p:nvSpPr>
          <p:cNvPr id="37" name="Shape 34"/>
          <p:cNvSpPr/>
          <p:nvPr/>
        </p:nvSpPr>
        <p:spPr>
          <a:xfrm>
            <a:off x="5471517" y="6637258"/>
            <a:ext cx="3755827" cy="576858"/>
          </a:xfrm>
          <a:prstGeom prst="roundRect">
            <a:avLst>
              <a:gd name="adj" fmla="val 4903"/>
            </a:avLst>
          </a:prstGeom>
          <a:solidFill>
            <a:srgbClr val="F2EFED"/>
          </a:solidFill>
          <a:ln/>
        </p:spPr>
      </p:sp>
      <p:sp>
        <p:nvSpPr>
          <p:cNvPr id="38" name="Text 35"/>
          <p:cNvSpPr/>
          <p:nvPr/>
        </p:nvSpPr>
        <p:spPr>
          <a:xfrm>
            <a:off x="5659993" y="6778585"/>
            <a:ext cx="3378875"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numbers.sort()</a:t>
            </a:r>
            <a:endParaRPr lang="en-US" sz="1450" dirty="0"/>
          </a:p>
        </p:txBody>
      </p:sp>
      <p:sp>
        <p:nvSpPr>
          <p:cNvPr id="39" name="Shape 36"/>
          <p:cNvSpPr/>
          <p:nvPr/>
        </p:nvSpPr>
        <p:spPr>
          <a:xfrm>
            <a:off x="9608344" y="5233988"/>
            <a:ext cx="4228148" cy="2191464"/>
          </a:xfrm>
          <a:prstGeom prst="roundRect">
            <a:avLst>
              <a:gd name="adj" fmla="val 5007"/>
            </a:avLst>
          </a:prstGeom>
          <a:solidFill>
            <a:srgbClr val="FFFCFA"/>
          </a:solidFill>
          <a:ln w="22860">
            <a:solidFill>
              <a:srgbClr val="D1C8C6"/>
            </a:solidFill>
            <a:prstDash val="solid"/>
          </a:ln>
        </p:spPr>
      </p:sp>
      <p:sp>
        <p:nvSpPr>
          <p:cNvPr id="40" name="Shape 37"/>
          <p:cNvSpPr/>
          <p:nvPr/>
        </p:nvSpPr>
        <p:spPr>
          <a:xfrm>
            <a:off x="9585484" y="5233988"/>
            <a:ext cx="91440" cy="2191464"/>
          </a:xfrm>
          <a:prstGeom prst="roundRect">
            <a:avLst>
              <a:gd name="adj" fmla="val 86605"/>
            </a:avLst>
          </a:prstGeom>
          <a:solidFill>
            <a:srgbClr val="835E54"/>
          </a:solidFill>
          <a:ln/>
        </p:spPr>
      </p:sp>
      <p:sp>
        <p:nvSpPr>
          <p:cNvPr id="41" name="Text 38"/>
          <p:cNvSpPr/>
          <p:nvPr/>
        </p:nvSpPr>
        <p:spPr>
          <a:xfrm>
            <a:off x="9888260" y="5445323"/>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reverse()</a:t>
            </a:r>
            <a:endParaRPr lang="en-US" sz="1850" dirty="0"/>
          </a:p>
        </p:txBody>
      </p:sp>
      <p:sp>
        <p:nvSpPr>
          <p:cNvPr id="42" name="Text 39"/>
          <p:cNvSpPr/>
          <p:nvPr/>
        </p:nvSpPr>
        <p:spPr>
          <a:xfrm>
            <a:off x="9888260" y="5847398"/>
            <a:ext cx="373689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Reverses the order of elements in place without sorting.</a:t>
            </a:r>
            <a:endParaRPr lang="en-US" sz="1450" dirty="0"/>
          </a:p>
        </p:txBody>
      </p:sp>
      <p:sp>
        <p:nvSpPr>
          <p:cNvPr id="43" name="Shape 40"/>
          <p:cNvSpPr/>
          <p:nvPr/>
        </p:nvSpPr>
        <p:spPr>
          <a:xfrm>
            <a:off x="9888260" y="6637258"/>
            <a:ext cx="3736896" cy="576858"/>
          </a:xfrm>
          <a:prstGeom prst="roundRect">
            <a:avLst>
              <a:gd name="adj" fmla="val 13728"/>
            </a:avLst>
          </a:prstGeom>
          <a:solidFill>
            <a:srgbClr val="F2EFED"/>
          </a:solidFill>
          <a:ln/>
        </p:spPr>
      </p:sp>
      <p:sp>
        <p:nvSpPr>
          <p:cNvPr id="44" name="Shape 41"/>
          <p:cNvSpPr/>
          <p:nvPr/>
        </p:nvSpPr>
        <p:spPr>
          <a:xfrm>
            <a:off x="9878854" y="6637258"/>
            <a:ext cx="3755708" cy="576858"/>
          </a:xfrm>
          <a:prstGeom prst="roundRect">
            <a:avLst>
              <a:gd name="adj" fmla="val 4903"/>
            </a:avLst>
          </a:prstGeom>
          <a:solidFill>
            <a:srgbClr val="F2EFED"/>
          </a:solidFill>
          <a:ln/>
        </p:spPr>
      </p:sp>
      <p:sp>
        <p:nvSpPr>
          <p:cNvPr id="45" name="Text 42"/>
          <p:cNvSpPr/>
          <p:nvPr/>
        </p:nvSpPr>
        <p:spPr>
          <a:xfrm>
            <a:off x="10067330" y="6778585"/>
            <a:ext cx="337875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items.reverse()</a:t>
            </a:r>
            <a:endParaRPr lang="en-US" sz="1450" dirty="0"/>
          </a:p>
        </p:txBody>
      </p:sp>
      <p:sp>
        <p:nvSpPr>
          <p:cNvPr id="46" name="Rectangle 45"/>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767120"/>
            <a:ext cx="1328857" cy="363617"/>
          </a:xfrm>
          <a:prstGeom prst="roundRect">
            <a:avLst>
              <a:gd name="adj" fmla="val 17423"/>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4519" y="873562"/>
            <a:ext cx="150733" cy="150733"/>
          </a:xfrm>
          <a:prstGeom prst="rect">
            <a:avLst/>
          </a:prstGeom>
        </p:spPr>
      </p:pic>
      <p:sp>
        <p:nvSpPr>
          <p:cNvPr id="4" name="Text 1"/>
          <p:cNvSpPr/>
          <p:nvPr/>
        </p:nvSpPr>
        <p:spPr>
          <a:xfrm>
            <a:off x="1140619" y="831294"/>
            <a:ext cx="861298" cy="235268"/>
          </a:xfrm>
          <a:prstGeom prst="rect">
            <a:avLst/>
          </a:prstGeom>
          <a:noFill/>
          <a:ln/>
        </p:spPr>
        <p:txBody>
          <a:bodyPr wrap="none" lIns="0" tIns="0" rIns="0" bIns="0" rtlCol="0" anchor="t"/>
          <a:lstStyle/>
          <a:p>
            <a:pPr marL="0" indent="0" algn="l">
              <a:lnSpc>
                <a:spcPts val="1850"/>
              </a:lnSpc>
              <a:buNone/>
            </a:pPr>
            <a:r>
              <a:rPr lang="en-US" sz="1150" dirty="0">
                <a:solidFill>
                  <a:srgbClr val="835E54"/>
                </a:solidFill>
                <a:latin typeface="Open Sans" pitchFamily="34" charset="0"/>
                <a:ea typeface="Open Sans" pitchFamily="34" charset="-122"/>
                <a:cs typeface="Open Sans" pitchFamily="34" charset="-120"/>
              </a:rPr>
              <a:t>IMMUTABLE</a:t>
            </a:r>
            <a:endParaRPr lang="en-US" sz="1150" dirty="0"/>
          </a:p>
        </p:txBody>
      </p:sp>
      <p:sp>
        <p:nvSpPr>
          <p:cNvPr id="5" name="Text 2"/>
          <p:cNvSpPr/>
          <p:nvPr/>
        </p:nvSpPr>
        <p:spPr>
          <a:xfrm>
            <a:off x="793790" y="1202293"/>
            <a:ext cx="6656308" cy="589121"/>
          </a:xfrm>
          <a:prstGeom prst="rect">
            <a:avLst/>
          </a:prstGeom>
          <a:noFill/>
          <a:ln/>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Tuples: The Immutable Sequence</a:t>
            </a:r>
            <a:endParaRPr lang="en-US" sz="3700" dirty="0"/>
          </a:p>
        </p:txBody>
      </p:sp>
      <p:sp>
        <p:nvSpPr>
          <p:cNvPr id="6" name="Text 3"/>
          <p:cNvSpPr/>
          <p:nvPr/>
        </p:nvSpPr>
        <p:spPr>
          <a:xfrm>
            <a:off x="793790" y="2060019"/>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Tuples are ordered collections of items, similar to lists, but with one crucial difference: they are immutable. Once a tuple is created, its contents cannot be changed, added to, or removed from. This makes them ideal for data that should remain constant throughout a program's execution.</a:t>
            </a:r>
            <a:endParaRPr lang="en-US" sz="1450" dirty="0"/>
          </a:p>
        </p:txBody>
      </p:sp>
      <p:pic>
        <p:nvPicPr>
          <p:cNvPr id="7" name="Image 1" descr="preencoded.png"/>
          <p:cNvPicPr>
            <a:picLocks noChangeAspect="1"/>
          </p:cNvPicPr>
          <p:nvPr/>
        </p:nvPicPr>
        <p:blipFill>
          <a:blip r:embed="rId5"/>
          <a:stretch>
            <a:fillRect/>
          </a:stretch>
        </p:blipFill>
        <p:spPr>
          <a:xfrm>
            <a:off x="793790" y="2849880"/>
            <a:ext cx="1518166" cy="1518166"/>
          </a:xfrm>
          <a:prstGeom prst="rect">
            <a:avLst/>
          </a:prstGeom>
        </p:spPr>
      </p:pic>
      <p:sp>
        <p:nvSpPr>
          <p:cNvPr id="8" name="Text 4"/>
          <p:cNvSpPr/>
          <p:nvPr/>
        </p:nvSpPr>
        <p:spPr>
          <a:xfrm>
            <a:off x="2535793" y="2849880"/>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Fixed Content</a:t>
            </a:r>
            <a:endParaRPr lang="en-US" sz="1850" dirty="0"/>
          </a:p>
        </p:txBody>
      </p:sp>
      <p:sp>
        <p:nvSpPr>
          <p:cNvPr id="9" name="Text 5"/>
          <p:cNvSpPr/>
          <p:nvPr/>
        </p:nvSpPr>
        <p:spPr>
          <a:xfrm>
            <a:off x="2535793" y="3251954"/>
            <a:ext cx="2456378" cy="147101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Once defined, the elements within a tuple cannot be altered. This guarantees data integrity for critical values.</a:t>
            </a:r>
            <a:endParaRPr lang="en-US" sz="1450" dirty="0"/>
          </a:p>
        </p:txBody>
      </p:sp>
      <p:pic>
        <p:nvPicPr>
          <p:cNvPr id="10" name="Image 2" descr="preencoded.png"/>
          <p:cNvPicPr>
            <a:picLocks noChangeAspect="1"/>
          </p:cNvPicPr>
          <p:nvPr/>
        </p:nvPicPr>
        <p:blipFill>
          <a:blip r:embed="rId6"/>
          <a:stretch>
            <a:fillRect/>
          </a:stretch>
        </p:blipFill>
        <p:spPr>
          <a:xfrm>
            <a:off x="5216009" y="2849880"/>
            <a:ext cx="1518166" cy="1518166"/>
          </a:xfrm>
          <a:prstGeom prst="rect">
            <a:avLst/>
          </a:prstGeom>
        </p:spPr>
      </p:pic>
      <p:sp>
        <p:nvSpPr>
          <p:cNvPr id="11" name="Text 6"/>
          <p:cNvSpPr/>
          <p:nvPr/>
        </p:nvSpPr>
        <p:spPr>
          <a:xfrm>
            <a:off x="6958013" y="2849880"/>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Data Integrity</a:t>
            </a:r>
            <a:endParaRPr lang="en-US" sz="1850" dirty="0"/>
          </a:p>
        </p:txBody>
      </p:sp>
      <p:sp>
        <p:nvSpPr>
          <p:cNvPr id="12" name="Text 7"/>
          <p:cNvSpPr/>
          <p:nvPr/>
        </p:nvSpPr>
        <p:spPr>
          <a:xfrm>
            <a:off x="6958013" y="3251954"/>
            <a:ext cx="2456378" cy="1765221"/>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Tuples prevent accidental modification, making them safer for data that should not change, like configuration settings or database records.</a:t>
            </a:r>
            <a:endParaRPr lang="en-US" sz="1450" dirty="0"/>
          </a:p>
        </p:txBody>
      </p:sp>
      <p:pic>
        <p:nvPicPr>
          <p:cNvPr id="13" name="Image 3" descr="preencoded.png"/>
          <p:cNvPicPr>
            <a:picLocks noChangeAspect="1"/>
          </p:cNvPicPr>
          <p:nvPr/>
        </p:nvPicPr>
        <p:blipFill>
          <a:blip r:embed="rId7"/>
          <a:stretch>
            <a:fillRect/>
          </a:stretch>
        </p:blipFill>
        <p:spPr>
          <a:xfrm>
            <a:off x="9638228" y="2849880"/>
            <a:ext cx="1518166" cy="1518166"/>
          </a:xfrm>
          <a:prstGeom prst="rect">
            <a:avLst/>
          </a:prstGeom>
        </p:spPr>
      </p:pic>
      <p:sp>
        <p:nvSpPr>
          <p:cNvPr id="14" name="Text 8"/>
          <p:cNvSpPr/>
          <p:nvPr/>
        </p:nvSpPr>
        <p:spPr>
          <a:xfrm>
            <a:off x="11380232" y="2849880"/>
            <a:ext cx="2456378" cy="589359"/>
          </a:xfrm>
          <a:prstGeom prst="rect">
            <a:avLst/>
          </a:prstGeom>
          <a:noFill/>
          <a:ln/>
        </p:spPr>
        <p:txBody>
          <a:bodyPr wrap="squar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Performance &amp; Use Cases</a:t>
            </a:r>
            <a:endParaRPr lang="en-US" sz="1850" dirty="0"/>
          </a:p>
        </p:txBody>
      </p:sp>
      <p:sp>
        <p:nvSpPr>
          <p:cNvPr id="15" name="Text 9"/>
          <p:cNvSpPr/>
          <p:nvPr/>
        </p:nvSpPr>
        <p:spPr>
          <a:xfrm>
            <a:off x="11380232" y="3546634"/>
            <a:ext cx="2456378" cy="147101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Generally faster than lists for iteration and access. Often used for function return values, dictionary keys, or fixed collections.</a:t>
            </a:r>
            <a:endParaRPr lang="en-US" sz="1450" dirty="0"/>
          </a:p>
        </p:txBody>
      </p:sp>
      <p:sp>
        <p:nvSpPr>
          <p:cNvPr id="16" name="Text 10"/>
          <p:cNvSpPr/>
          <p:nvPr/>
        </p:nvSpPr>
        <p:spPr>
          <a:xfrm>
            <a:off x="793790" y="5219105"/>
            <a:ext cx="13042821"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Tuples are defined using parentheses </a:t>
            </a:r>
            <a:r>
              <a:rPr lang="en-US" sz="1450" dirty="0">
                <a:solidFill>
                  <a:srgbClr val="443728"/>
                </a:solidFill>
                <a:highlight>
                  <a:srgbClr val="F2EFED"/>
                </a:highlight>
                <a:latin typeface="Consolas" pitchFamily="34" charset="0"/>
                <a:ea typeface="Consolas" pitchFamily="34" charset="-122"/>
                <a:cs typeface="Consolas" pitchFamily="34" charset="-120"/>
              </a:rPr>
              <a:t>()</a:t>
            </a:r>
            <a:r>
              <a:rPr lang="en-US" sz="1450" dirty="0">
                <a:solidFill>
                  <a:srgbClr val="443728"/>
                </a:solidFill>
                <a:latin typeface="Open Sans" pitchFamily="34" charset="0"/>
                <a:ea typeface="Open Sans" pitchFamily="34" charset="-122"/>
                <a:cs typeface="Open Sans" pitchFamily="34" charset="-120"/>
              </a:rPr>
              <a:t>. Attempting to modify them will result in an error.</a:t>
            </a:r>
            <a:endParaRPr lang="en-US" sz="1450" dirty="0"/>
          </a:p>
        </p:txBody>
      </p:sp>
      <p:sp>
        <p:nvSpPr>
          <p:cNvPr id="17" name="Text 11"/>
          <p:cNvSpPr/>
          <p:nvPr/>
        </p:nvSpPr>
        <p:spPr>
          <a:xfrm>
            <a:off x="793790" y="5893832"/>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Tuple Creation</a:t>
            </a:r>
            <a:endParaRPr lang="en-US" sz="1850" dirty="0"/>
          </a:p>
        </p:txBody>
      </p:sp>
      <p:sp>
        <p:nvSpPr>
          <p:cNvPr id="18" name="Shape 12"/>
          <p:cNvSpPr/>
          <p:nvPr/>
        </p:nvSpPr>
        <p:spPr>
          <a:xfrm>
            <a:off x="793790" y="6389965"/>
            <a:ext cx="6291382" cy="871061"/>
          </a:xfrm>
          <a:prstGeom prst="roundRect">
            <a:avLst>
              <a:gd name="adj" fmla="val 9091"/>
            </a:avLst>
          </a:prstGeom>
          <a:solidFill>
            <a:srgbClr val="F2EFED"/>
          </a:solidFill>
          <a:ln/>
        </p:spPr>
      </p:sp>
      <p:sp>
        <p:nvSpPr>
          <p:cNvPr id="19" name="Shape 13"/>
          <p:cNvSpPr/>
          <p:nvPr/>
        </p:nvSpPr>
        <p:spPr>
          <a:xfrm>
            <a:off x="784384" y="6389965"/>
            <a:ext cx="6310193" cy="871061"/>
          </a:xfrm>
          <a:prstGeom prst="roundRect">
            <a:avLst>
              <a:gd name="adj" fmla="val 3247"/>
            </a:avLst>
          </a:prstGeom>
          <a:solidFill>
            <a:srgbClr val="F2EFED"/>
          </a:solidFill>
          <a:ln/>
        </p:spPr>
      </p:sp>
      <p:sp>
        <p:nvSpPr>
          <p:cNvPr id="20" name="Text 14"/>
          <p:cNvSpPr/>
          <p:nvPr/>
        </p:nvSpPr>
        <p:spPr>
          <a:xfrm>
            <a:off x="972860" y="6531293"/>
            <a:ext cx="5933242"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my_tuple = (1, "apple", 3.14)</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coordinates = (10, 20)</a:t>
            </a:r>
            <a:endParaRPr lang="en-US" sz="1450" dirty="0"/>
          </a:p>
        </p:txBody>
      </p:sp>
      <p:sp>
        <p:nvSpPr>
          <p:cNvPr id="21" name="Text 15"/>
          <p:cNvSpPr/>
          <p:nvPr/>
        </p:nvSpPr>
        <p:spPr>
          <a:xfrm>
            <a:off x="7552849" y="5893832"/>
            <a:ext cx="3045738"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Immutability in Action (Error)</a:t>
            </a:r>
            <a:endParaRPr lang="en-US" sz="1850" dirty="0"/>
          </a:p>
        </p:txBody>
      </p:sp>
      <p:sp>
        <p:nvSpPr>
          <p:cNvPr id="22" name="Shape 16"/>
          <p:cNvSpPr/>
          <p:nvPr/>
        </p:nvSpPr>
        <p:spPr>
          <a:xfrm>
            <a:off x="7552849" y="6389965"/>
            <a:ext cx="6291382" cy="871061"/>
          </a:xfrm>
          <a:prstGeom prst="roundRect">
            <a:avLst>
              <a:gd name="adj" fmla="val 9091"/>
            </a:avLst>
          </a:prstGeom>
          <a:solidFill>
            <a:srgbClr val="F2EFED"/>
          </a:solidFill>
          <a:ln/>
        </p:spPr>
      </p:sp>
      <p:sp>
        <p:nvSpPr>
          <p:cNvPr id="23" name="Shape 17"/>
          <p:cNvSpPr/>
          <p:nvPr/>
        </p:nvSpPr>
        <p:spPr>
          <a:xfrm>
            <a:off x="7543443" y="6389965"/>
            <a:ext cx="6310193" cy="871061"/>
          </a:xfrm>
          <a:prstGeom prst="roundRect">
            <a:avLst>
              <a:gd name="adj" fmla="val 3247"/>
            </a:avLst>
          </a:prstGeom>
          <a:solidFill>
            <a:srgbClr val="F2EFED"/>
          </a:solidFill>
          <a:ln/>
        </p:spPr>
      </p:sp>
      <p:sp>
        <p:nvSpPr>
          <p:cNvPr id="24" name="Text 18"/>
          <p:cNvSpPr/>
          <p:nvPr/>
        </p:nvSpPr>
        <p:spPr>
          <a:xfrm>
            <a:off x="7731919" y="6531293"/>
            <a:ext cx="5933242"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my_tuple[0] = 5 # TypeError!</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coordinates.append(30) # AttributeError!</a:t>
            </a:r>
            <a:endParaRPr lang="en-US" sz="1450" dirty="0"/>
          </a:p>
        </p:txBody>
      </p:sp>
      <p:sp>
        <p:nvSpPr>
          <p:cNvPr id="25" name="Rectangle 24"/>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255276"/>
            <a:ext cx="1237178" cy="373142"/>
          </a:xfrm>
          <a:prstGeom prst="roundRect">
            <a:avLst>
              <a:gd name="adj" fmla="val 17872"/>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2852" y="1362432"/>
            <a:ext cx="158710" cy="158710"/>
          </a:xfrm>
          <a:prstGeom prst="rect">
            <a:avLst/>
          </a:prstGeom>
        </p:spPr>
      </p:pic>
      <p:sp>
        <p:nvSpPr>
          <p:cNvPr id="4" name="Text 1"/>
          <p:cNvSpPr/>
          <p:nvPr/>
        </p:nvSpPr>
        <p:spPr>
          <a:xfrm>
            <a:off x="1150858" y="1314807"/>
            <a:ext cx="761048" cy="254079"/>
          </a:xfrm>
          <a:prstGeom prst="rect">
            <a:avLst/>
          </a:prstGeom>
          <a:noFill/>
          <a:ln/>
        </p:spPr>
        <p:txBody>
          <a:bodyPr wrap="none" lIns="0" tIns="0" rIns="0" bIns="0" rtlCol="0" anchor="t"/>
          <a:lstStyle/>
          <a:p>
            <a:pPr marL="0" indent="0" algn="l">
              <a:lnSpc>
                <a:spcPts val="2000"/>
              </a:lnSpc>
              <a:buNone/>
            </a:pPr>
            <a:r>
              <a:rPr lang="en-US" sz="1250" dirty="0">
                <a:solidFill>
                  <a:srgbClr val="443728"/>
                </a:solidFill>
                <a:latin typeface="Open Sans" pitchFamily="34" charset="0"/>
                <a:ea typeface="Open Sans" pitchFamily="34" charset="-122"/>
                <a:cs typeface="Open Sans" pitchFamily="34" charset="-120"/>
              </a:rPr>
              <a:t>METHODS</a:t>
            </a:r>
            <a:endParaRPr lang="en-US" sz="1250" dirty="0"/>
          </a:p>
        </p:txBody>
      </p:sp>
      <p:sp>
        <p:nvSpPr>
          <p:cNvPr id="5" name="Text 2"/>
          <p:cNvSpPr/>
          <p:nvPr/>
        </p:nvSpPr>
        <p:spPr>
          <a:xfrm>
            <a:off x="793790" y="1707713"/>
            <a:ext cx="8144113"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Tuples: Efficient Information Retrieval</a:t>
            </a:r>
            <a:endParaRPr lang="en-US" sz="3900" dirty="0"/>
          </a:p>
        </p:txBody>
      </p:sp>
      <p:sp>
        <p:nvSpPr>
          <p:cNvPr id="6" name="Text 3"/>
          <p:cNvSpPr/>
          <p:nvPr/>
        </p:nvSpPr>
        <p:spPr>
          <a:xfrm>
            <a:off x="793790" y="262544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While tuples are immutable and cannot be modified after creation, they provide a focused set of built-in methods for efficiently querying and inspecting their contents. These methods allow you to extract valuable information without altering the integrity of the tuple.</a:t>
            </a:r>
            <a:endParaRPr lang="en-US" sz="1550" dirty="0"/>
          </a:p>
        </p:txBody>
      </p:sp>
      <p:sp>
        <p:nvSpPr>
          <p:cNvPr id="7" name="Shape 4"/>
          <p:cNvSpPr/>
          <p:nvPr/>
        </p:nvSpPr>
        <p:spPr>
          <a:xfrm>
            <a:off x="793790" y="3483769"/>
            <a:ext cx="6422231" cy="2949773"/>
          </a:xfrm>
          <a:prstGeom prst="roundRect">
            <a:avLst>
              <a:gd name="adj" fmla="val 2826"/>
            </a:avLst>
          </a:prstGeom>
          <a:solidFill>
            <a:srgbClr val="EBE2E0"/>
          </a:solidFill>
          <a:ln w="7620">
            <a:solidFill>
              <a:srgbClr val="D1C8C6"/>
            </a:solidFill>
            <a:prstDash val="solid"/>
          </a:ln>
        </p:spPr>
      </p:sp>
      <p:sp>
        <p:nvSpPr>
          <p:cNvPr id="8" name="Text 5"/>
          <p:cNvSpPr/>
          <p:nvPr/>
        </p:nvSpPr>
        <p:spPr>
          <a:xfrm>
            <a:off x="999768" y="368974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count(value)</a:t>
            </a:r>
            <a:endParaRPr lang="en-US" sz="1950" dirty="0"/>
          </a:p>
        </p:txBody>
      </p:sp>
      <p:sp>
        <p:nvSpPr>
          <p:cNvPr id="9" name="Text 6"/>
          <p:cNvSpPr/>
          <p:nvPr/>
        </p:nvSpPr>
        <p:spPr>
          <a:xfrm>
            <a:off x="999768" y="4118967"/>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Returns the total number of times a specified value occurs within the tuple. This is useful for checking the frequency of an element.</a:t>
            </a:r>
            <a:endParaRPr lang="en-US" sz="1550" dirty="0"/>
          </a:p>
        </p:txBody>
      </p:sp>
      <p:sp>
        <p:nvSpPr>
          <p:cNvPr id="10" name="Shape 7"/>
          <p:cNvSpPr/>
          <p:nvPr/>
        </p:nvSpPr>
        <p:spPr>
          <a:xfrm>
            <a:off x="999768" y="5294828"/>
            <a:ext cx="6010275" cy="932736"/>
          </a:xfrm>
          <a:prstGeom prst="roundRect">
            <a:avLst>
              <a:gd name="adj" fmla="val 8937"/>
            </a:avLst>
          </a:prstGeom>
          <a:solidFill>
            <a:srgbClr val="F2EFED"/>
          </a:solidFill>
          <a:ln/>
        </p:spPr>
      </p:sp>
      <p:sp>
        <p:nvSpPr>
          <p:cNvPr id="11" name="Shape 8"/>
          <p:cNvSpPr/>
          <p:nvPr/>
        </p:nvSpPr>
        <p:spPr>
          <a:xfrm>
            <a:off x="989886" y="5294828"/>
            <a:ext cx="6030039" cy="932736"/>
          </a:xfrm>
          <a:prstGeom prst="roundRect">
            <a:avLst>
              <a:gd name="adj" fmla="val 3192"/>
            </a:avLst>
          </a:prstGeom>
          <a:solidFill>
            <a:srgbClr val="F2EFED"/>
          </a:solidFill>
          <a:ln/>
        </p:spPr>
      </p:sp>
      <p:sp>
        <p:nvSpPr>
          <p:cNvPr id="12" name="Text 9"/>
          <p:cNvSpPr/>
          <p:nvPr/>
        </p:nvSpPr>
        <p:spPr>
          <a:xfrm>
            <a:off x="1188244" y="5443657"/>
            <a:ext cx="5633323"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my_tuple = (1, 2, 2, 3, 4, 2)</a:t>
            </a:r>
            <a:endParaRPr lang="en-US" sz="1550" dirty="0"/>
          </a:p>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count_of_two = my_tuple.count(2) # Result: 3</a:t>
            </a:r>
            <a:endParaRPr lang="en-US" sz="1550" dirty="0"/>
          </a:p>
        </p:txBody>
      </p:sp>
      <p:sp>
        <p:nvSpPr>
          <p:cNvPr id="13" name="Shape 10"/>
          <p:cNvSpPr/>
          <p:nvPr/>
        </p:nvSpPr>
        <p:spPr>
          <a:xfrm>
            <a:off x="7414379" y="3483769"/>
            <a:ext cx="6422231" cy="2949773"/>
          </a:xfrm>
          <a:prstGeom prst="roundRect">
            <a:avLst>
              <a:gd name="adj" fmla="val 2826"/>
            </a:avLst>
          </a:prstGeom>
          <a:solidFill>
            <a:srgbClr val="EBE2E0"/>
          </a:solidFill>
          <a:ln w="7620">
            <a:solidFill>
              <a:srgbClr val="D1C8C6"/>
            </a:solidFill>
            <a:prstDash val="solid"/>
          </a:ln>
        </p:spPr>
      </p:sp>
      <p:sp>
        <p:nvSpPr>
          <p:cNvPr id="14" name="Text 11"/>
          <p:cNvSpPr/>
          <p:nvPr/>
        </p:nvSpPr>
        <p:spPr>
          <a:xfrm>
            <a:off x="7620357" y="368974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index(value)</a:t>
            </a:r>
            <a:endParaRPr lang="en-US" sz="1950" dirty="0"/>
          </a:p>
        </p:txBody>
      </p:sp>
      <p:sp>
        <p:nvSpPr>
          <p:cNvPr id="15" name="Text 12"/>
          <p:cNvSpPr/>
          <p:nvPr/>
        </p:nvSpPr>
        <p:spPr>
          <a:xfrm>
            <a:off x="7620357" y="4118967"/>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Searches the tuple for the first occurrence of the specified value and returns its index. If the value is not found, it raises a `ValueError`.</a:t>
            </a:r>
            <a:endParaRPr lang="en-US" sz="1550" dirty="0"/>
          </a:p>
        </p:txBody>
      </p:sp>
      <p:sp>
        <p:nvSpPr>
          <p:cNvPr id="16" name="Shape 13"/>
          <p:cNvSpPr/>
          <p:nvPr/>
        </p:nvSpPr>
        <p:spPr>
          <a:xfrm>
            <a:off x="7620357" y="5294828"/>
            <a:ext cx="6010275" cy="932736"/>
          </a:xfrm>
          <a:prstGeom prst="roundRect">
            <a:avLst>
              <a:gd name="adj" fmla="val 8937"/>
            </a:avLst>
          </a:prstGeom>
          <a:solidFill>
            <a:srgbClr val="F2EFED"/>
          </a:solidFill>
          <a:ln/>
        </p:spPr>
      </p:sp>
      <p:sp>
        <p:nvSpPr>
          <p:cNvPr id="17" name="Shape 14"/>
          <p:cNvSpPr/>
          <p:nvPr/>
        </p:nvSpPr>
        <p:spPr>
          <a:xfrm>
            <a:off x="7610475" y="5294828"/>
            <a:ext cx="6030039" cy="932736"/>
          </a:xfrm>
          <a:prstGeom prst="roundRect">
            <a:avLst>
              <a:gd name="adj" fmla="val 3192"/>
            </a:avLst>
          </a:prstGeom>
          <a:solidFill>
            <a:srgbClr val="F2EFED"/>
          </a:solidFill>
          <a:ln/>
        </p:spPr>
      </p:sp>
      <p:sp>
        <p:nvSpPr>
          <p:cNvPr id="18" name="Text 15"/>
          <p:cNvSpPr/>
          <p:nvPr/>
        </p:nvSpPr>
        <p:spPr>
          <a:xfrm>
            <a:off x="7808833" y="5443657"/>
            <a:ext cx="5633323"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my_tuple = ('apple', 'banana', 'cherry', 'banana')</a:t>
            </a:r>
            <a:endParaRPr lang="en-US" sz="1550" dirty="0"/>
          </a:p>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index_of_banana = my_tuple.index('banana') # Result: 1</a:t>
            </a:r>
            <a:endParaRPr lang="en-US" sz="1550" dirty="0"/>
          </a:p>
        </p:txBody>
      </p:sp>
      <p:sp>
        <p:nvSpPr>
          <p:cNvPr id="19" name="Text 16"/>
          <p:cNvSpPr/>
          <p:nvPr/>
        </p:nvSpPr>
        <p:spPr>
          <a:xfrm>
            <a:off x="793790" y="665678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These methods underscore tuples' role in providing reliable, static data access, complementing lists' dynamic capabilities.</a:t>
            </a:r>
            <a:endParaRPr lang="en-US" sz="1550" dirty="0"/>
          </a:p>
        </p:txBody>
      </p:sp>
      <p:sp>
        <p:nvSpPr>
          <p:cNvPr id="20" name="Rectangle 19"/>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692110"/>
            <a:ext cx="1449943" cy="363617"/>
          </a:xfrm>
          <a:prstGeom prst="roundRect">
            <a:avLst>
              <a:gd name="adj" fmla="val 17423"/>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14519" y="798552"/>
            <a:ext cx="150733" cy="150733"/>
          </a:xfrm>
          <a:prstGeom prst="rect">
            <a:avLst/>
          </a:prstGeom>
        </p:spPr>
      </p:pic>
      <p:sp>
        <p:nvSpPr>
          <p:cNvPr id="4" name="Text 1"/>
          <p:cNvSpPr/>
          <p:nvPr/>
        </p:nvSpPr>
        <p:spPr>
          <a:xfrm>
            <a:off x="1140619" y="756285"/>
            <a:ext cx="982385" cy="235268"/>
          </a:xfrm>
          <a:prstGeom prst="rect">
            <a:avLst/>
          </a:prstGeom>
          <a:noFill/>
          <a:ln/>
        </p:spPr>
        <p:txBody>
          <a:bodyPr wrap="none" lIns="0" tIns="0" rIns="0" bIns="0" rtlCol="0" anchor="t"/>
          <a:lstStyle/>
          <a:p>
            <a:pPr marL="0" indent="0" algn="l">
              <a:lnSpc>
                <a:spcPts val="1850"/>
              </a:lnSpc>
              <a:buNone/>
            </a:pPr>
            <a:r>
              <a:rPr lang="en-US" sz="1150" dirty="0">
                <a:solidFill>
                  <a:srgbClr val="835E54"/>
                </a:solidFill>
                <a:latin typeface="Open Sans" pitchFamily="34" charset="0"/>
                <a:ea typeface="Open Sans" pitchFamily="34" charset="-122"/>
                <a:cs typeface="Open Sans" pitchFamily="34" charset="-120"/>
              </a:rPr>
              <a:t>COMPARISON</a:t>
            </a:r>
            <a:endParaRPr lang="en-US" sz="1150" dirty="0"/>
          </a:p>
        </p:txBody>
      </p:sp>
      <p:sp>
        <p:nvSpPr>
          <p:cNvPr id="5" name="Text 2"/>
          <p:cNvSpPr/>
          <p:nvPr/>
        </p:nvSpPr>
        <p:spPr>
          <a:xfrm>
            <a:off x="793790" y="1127284"/>
            <a:ext cx="6532483" cy="589121"/>
          </a:xfrm>
          <a:prstGeom prst="rect">
            <a:avLst/>
          </a:prstGeom>
          <a:noFill/>
          <a:ln/>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Lists vs. Tuples: Key Distinctions</a:t>
            </a:r>
            <a:endParaRPr lang="en-US" sz="3700" dirty="0"/>
          </a:p>
        </p:txBody>
      </p:sp>
      <p:sp>
        <p:nvSpPr>
          <p:cNvPr id="6" name="Text 3"/>
          <p:cNvSpPr/>
          <p:nvPr/>
        </p:nvSpPr>
        <p:spPr>
          <a:xfrm>
            <a:off x="793790" y="1985010"/>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Understanding when to use lists and when to use tuples is crucial for writing efficient and robust Python code. While both are ordered collections, their core difference lies in their mutability.</a:t>
            </a:r>
            <a:endParaRPr lang="en-US" sz="1450" dirty="0"/>
          </a:p>
        </p:txBody>
      </p:sp>
      <p:sp>
        <p:nvSpPr>
          <p:cNvPr id="7" name="Text 4"/>
          <p:cNvSpPr/>
          <p:nvPr/>
        </p:nvSpPr>
        <p:spPr>
          <a:xfrm>
            <a:off x="793790" y="2953941"/>
            <a:ext cx="2544128"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Lists: Flexible &amp; Dynamic</a:t>
            </a:r>
            <a:endParaRPr lang="en-US" sz="1850" dirty="0"/>
          </a:p>
        </p:txBody>
      </p:sp>
      <p:sp>
        <p:nvSpPr>
          <p:cNvPr id="8" name="Text 5"/>
          <p:cNvSpPr/>
          <p:nvPr/>
        </p:nvSpPr>
        <p:spPr>
          <a:xfrm>
            <a:off x="793790" y="3427690"/>
            <a:ext cx="6291382" cy="2058972"/>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Mutable:</a:t>
            </a:r>
            <a:r>
              <a:rPr lang="en-US" sz="1450" dirty="0">
                <a:solidFill>
                  <a:srgbClr val="443728"/>
                </a:solidFill>
                <a:latin typeface="Open Sans" pitchFamily="34" charset="0"/>
                <a:ea typeface="Open Sans" pitchFamily="34" charset="-122"/>
                <a:cs typeface="Open Sans" pitchFamily="34" charset="-120"/>
              </a:rPr>
              <a:t> Elements can be added, removed, or changed after creation.</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Syntax:</a:t>
            </a:r>
            <a:r>
              <a:rPr lang="en-US" sz="1450" dirty="0">
                <a:solidFill>
                  <a:srgbClr val="443728"/>
                </a:solidFill>
                <a:latin typeface="Open Sans" pitchFamily="34" charset="0"/>
                <a:ea typeface="Open Sans" pitchFamily="34" charset="-122"/>
                <a:cs typeface="Open Sans" pitchFamily="34" charset="-120"/>
              </a:rPr>
              <a:t> Defined using square brackets </a:t>
            </a:r>
            <a:r>
              <a:rPr lang="en-US" sz="1450" dirty="0">
                <a:solidFill>
                  <a:srgbClr val="443728"/>
                </a:solidFill>
                <a:highlight>
                  <a:srgbClr val="F2EFED"/>
                </a:highlight>
                <a:latin typeface="Consolas" pitchFamily="34" charset="0"/>
                <a:ea typeface="Consolas" pitchFamily="34" charset="-122"/>
                <a:cs typeface="Consolas" pitchFamily="34" charset="-120"/>
              </a:rPr>
              <a:t>[]</a:t>
            </a:r>
            <a:r>
              <a:rPr lang="en-US" sz="1450" dirty="0">
                <a:solidFill>
                  <a:srgbClr val="443728"/>
                </a:solidFill>
                <a:latin typeface="Open Sans" pitchFamily="34" charset="0"/>
                <a:ea typeface="Open Sans" pitchFamily="34" charset="-122"/>
                <a:cs typeface="Open Sans" pitchFamily="34" charset="-120"/>
              </a:rPr>
              <a:t>.</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Use Cases:</a:t>
            </a:r>
            <a:r>
              <a:rPr lang="en-US" sz="1450" dirty="0">
                <a:solidFill>
                  <a:srgbClr val="443728"/>
                </a:solidFill>
                <a:latin typeface="Open Sans" pitchFamily="34" charset="0"/>
                <a:ea typeface="Open Sans" pitchFamily="34" charset="-122"/>
                <a:cs typeface="Open Sans" pitchFamily="34" charset="-120"/>
              </a:rPr>
              <a:t> Dynamic collections, data that needs frequent modification (e.g., shopping carts, a queue of tasks).</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Performance:</a:t>
            </a:r>
            <a:r>
              <a:rPr lang="en-US" sz="1450" dirty="0">
                <a:solidFill>
                  <a:srgbClr val="443728"/>
                </a:solidFill>
                <a:latin typeface="Open Sans" pitchFamily="34" charset="0"/>
                <a:ea typeface="Open Sans" pitchFamily="34" charset="-122"/>
                <a:cs typeface="Open Sans" pitchFamily="34" charset="-120"/>
              </a:rPr>
              <a:t> Generally slower due to overhead required for mutability.</a:t>
            </a:r>
            <a:endParaRPr lang="en-US" sz="1450" dirty="0"/>
          </a:p>
        </p:txBody>
      </p:sp>
      <p:sp>
        <p:nvSpPr>
          <p:cNvPr id="9" name="Shape 6"/>
          <p:cNvSpPr/>
          <p:nvPr/>
        </p:nvSpPr>
        <p:spPr>
          <a:xfrm>
            <a:off x="793790" y="5499783"/>
            <a:ext cx="6291382" cy="1459468"/>
          </a:xfrm>
          <a:prstGeom prst="roundRect">
            <a:avLst>
              <a:gd name="adj" fmla="val 5426"/>
            </a:avLst>
          </a:prstGeom>
          <a:solidFill>
            <a:srgbClr val="F2EFED"/>
          </a:solidFill>
          <a:ln/>
        </p:spPr>
      </p:sp>
      <p:sp>
        <p:nvSpPr>
          <p:cNvPr id="10" name="Shape 7"/>
          <p:cNvSpPr/>
          <p:nvPr/>
        </p:nvSpPr>
        <p:spPr>
          <a:xfrm>
            <a:off x="784384" y="5499783"/>
            <a:ext cx="6310193" cy="1459468"/>
          </a:xfrm>
          <a:prstGeom prst="roundRect">
            <a:avLst>
              <a:gd name="adj" fmla="val 1938"/>
            </a:avLst>
          </a:prstGeom>
          <a:solidFill>
            <a:srgbClr val="F2EFED"/>
          </a:solidFill>
          <a:ln/>
        </p:spPr>
      </p:sp>
      <p:sp>
        <p:nvSpPr>
          <p:cNvPr id="11" name="Text 8"/>
          <p:cNvSpPr/>
          <p:nvPr/>
        </p:nvSpPr>
        <p:spPr>
          <a:xfrm>
            <a:off x="972860" y="5641111"/>
            <a:ext cx="5933242" cy="1176814"/>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my_list = [1, 2, "apple"]</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my_list.append(4) # Works!</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my_list[0] = 0    # Works!</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Result: [0, 2, "apple", 4]</a:t>
            </a:r>
            <a:endParaRPr lang="en-US" sz="1450" dirty="0"/>
          </a:p>
        </p:txBody>
      </p:sp>
      <p:sp>
        <p:nvSpPr>
          <p:cNvPr id="12" name="Text 9"/>
          <p:cNvSpPr/>
          <p:nvPr/>
        </p:nvSpPr>
        <p:spPr>
          <a:xfrm>
            <a:off x="7552849" y="2953941"/>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Tuples: Static &amp; Secure</a:t>
            </a:r>
            <a:endParaRPr lang="en-US" sz="1850" dirty="0"/>
          </a:p>
        </p:txBody>
      </p:sp>
      <p:sp>
        <p:nvSpPr>
          <p:cNvPr id="13" name="Text 10"/>
          <p:cNvSpPr/>
          <p:nvPr/>
        </p:nvSpPr>
        <p:spPr>
          <a:xfrm>
            <a:off x="7552849" y="3427690"/>
            <a:ext cx="6291382" cy="2058972"/>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Immutable:</a:t>
            </a:r>
            <a:r>
              <a:rPr lang="en-US" sz="1450" dirty="0">
                <a:solidFill>
                  <a:srgbClr val="443728"/>
                </a:solidFill>
                <a:latin typeface="Open Sans" pitchFamily="34" charset="0"/>
                <a:ea typeface="Open Sans" pitchFamily="34" charset="-122"/>
                <a:cs typeface="Open Sans" pitchFamily="34" charset="-120"/>
              </a:rPr>
              <a:t> Elements cannot be changed, added, or removed once defined.</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Syntax:</a:t>
            </a:r>
            <a:r>
              <a:rPr lang="en-US" sz="1450" dirty="0">
                <a:solidFill>
                  <a:srgbClr val="443728"/>
                </a:solidFill>
                <a:latin typeface="Open Sans" pitchFamily="34" charset="0"/>
                <a:ea typeface="Open Sans" pitchFamily="34" charset="-122"/>
                <a:cs typeface="Open Sans" pitchFamily="34" charset="-120"/>
              </a:rPr>
              <a:t> Defined using parentheses </a:t>
            </a:r>
            <a:r>
              <a:rPr lang="en-US" sz="1450" dirty="0">
                <a:solidFill>
                  <a:srgbClr val="443728"/>
                </a:solidFill>
                <a:highlight>
                  <a:srgbClr val="F2EFED"/>
                </a:highlight>
                <a:latin typeface="Consolas" pitchFamily="34" charset="0"/>
                <a:ea typeface="Consolas" pitchFamily="34" charset="-122"/>
                <a:cs typeface="Consolas" pitchFamily="34" charset="-120"/>
              </a:rPr>
              <a:t>()</a:t>
            </a:r>
            <a:r>
              <a:rPr lang="en-US" sz="1450" dirty="0">
                <a:solidFill>
                  <a:srgbClr val="443728"/>
                </a:solidFill>
                <a:latin typeface="Open Sans" pitchFamily="34" charset="0"/>
                <a:ea typeface="Open Sans" pitchFamily="34" charset="-122"/>
                <a:cs typeface="Open Sans" pitchFamily="34" charset="-120"/>
              </a:rPr>
              <a:t>.</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Use Cases:</a:t>
            </a:r>
            <a:r>
              <a:rPr lang="en-US" sz="1450" dirty="0">
                <a:solidFill>
                  <a:srgbClr val="443728"/>
                </a:solidFill>
                <a:latin typeface="Open Sans" pitchFamily="34" charset="0"/>
                <a:ea typeface="Open Sans" pitchFamily="34" charset="-122"/>
                <a:cs typeface="Open Sans" pitchFamily="34" charset="-120"/>
              </a:rPr>
              <a:t> Fixed collections, configuration data, dictionary keys, function return values.</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Performance:</a:t>
            </a:r>
            <a:r>
              <a:rPr lang="en-US" sz="1450" dirty="0">
                <a:solidFill>
                  <a:srgbClr val="443728"/>
                </a:solidFill>
                <a:latin typeface="Open Sans" pitchFamily="34" charset="0"/>
                <a:ea typeface="Open Sans" pitchFamily="34" charset="-122"/>
                <a:cs typeface="Open Sans" pitchFamily="34" charset="-120"/>
              </a:rPr>
              <a:t> Generally faster for iteration and access due to fixed size.</a:t>
            </a:r>
            <a:endParaRPr lang="en-US" sz="1450" dirty="0"/>
          </a:p>
        </p:txBody>
      </p:sp>
      <p:sp>
        <p:nvSpPr>
          <p:cNvPr id="14" name="Shape 11"/>
          <p:cNvSpPr/>
          <p:nvPr/>
        </p:nvSpPr>
        <p:spPr>
          <a:xfrm>
            <a:off x="7552849" y="5499783"/>
            <a:ext cx="6291382" cy="1459468"/>
          </a:xfrm>
          <a:prstGeom prst="roundRect">
            <a:avLst>
              <a:gd name="adj" fmla="val 5426"/>
            </a:avLst>
          </a:prstGeom>
          <a:solidFill>
            <a:srgbClr val="F2EFED"/>
          </a:solidFill>
          <a:ln/>
        </p:spPr>
      </p:sp>
      <p:sp>
        <p:nvSpPr>
          <p:cNvPr id="15" name="Shape 12"/>
          <p:cNvSpPr/>
          <p:nvPr/>
        </p:nvSpPr>
        <p:spPr>
          <a:xfrm>
            <a:off x="7543443" y="5499783"/>
            <a:ext cx="6310193" cy="1459468"/>
          </a:xfrm>
          <a:prstGeom prst="roundRect">
            <a:avLst>
              <a:gd name="adj" fmla="val 1938"/>
            </a:avLst>
          </a:prstGeom>
          <a:solidFill>
            <a:srgbClr val="F2EFED"/>
          </a:solidFill>
          <a:ln/>
        </p:spPr>
      </p:sp>
      <p:sp>
        <p:nvSpPr>
          <p:cNvPr id="16" name="Text 13"/>
          <p:cNvSpPr/>
          <p:nvPr/>
        </p:nvSpPr>
        <p:spPr>
          <a:xfrm>
            <a:off x="7731919" y="5641111"/>
            <a:ext cx="5933242" cy="1176814"/>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my_tuple = (1, 2, "apple")</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my_tuple.append(4) # AttributeError!</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my_tuple[0] = 0    # TypeError!</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Content remains: (1, 2, "apple")</a:t>
            </a:r>
            <a:endParaRPr lang="en-US" sz="1450" dirty="0"/>
          </a:p>
        </p:txBody>
      </p:sp>
      <p:sp>
        <p:nvSpPr>
          <p:cNvPr id="17" name="Rectangle 16"/>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636032"/>
            <a:ext cx="1944648" cy="339566"/>
          </a:xfrm>
          <a:prstGeom prst="roundRect">
            <a:avLst>
              <a:gd name="adj" fmla="val 17675"/>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908566" y="734378"/>
            <a:ext cx="142875" cy="142875"/>
          </a:xfrm>
          <a:prstGeom prst="rect">
            <a:avLst/>
          </a:prstGeom>
        </p:spPr>
      </p:pic>
      <p:sp>
        <p:nvSpPr>
          <p:cNvPr id="4" name="Text 1"/>
          <p:cNvSpPr/>
          <p:nvPr/>
        </p:nvSpPr>
        <p:spPr>
          <a:xfrm>
            <a:off x="1122878" y="697230"/>
            <a:ext cx="1500783" cy="217170"/>
          </a:xfrm>
          <a:prstGeom prst="rect">
            <a:avLst/>
          </a:prstGeom>
          <a:noFill/>
          <a:ln/>
        </p:spPr>
        <p:txBody>
          <a:bodyPr wrap="none" lIns="0" tIns="0" rIns="0" bIns="0" rtlCol="0" anchor="t"/>
          <a:lstStyle/>
          <a:p>
            <a:pPr marL="0" indent="0" algn="l">
              <a:lnSpc>
                <a:spcPts val="1700"/>
              </a:lnSpc>
              <a:buNone/>
            </a:pPr>
            <a:r>
              <a:rPr lang="en-US" sz="1100" dirty="0">
                <a:solidFill>
                  <a:srgbClr val="835E54"/>
                </a:solidFill>
                <a:latin typeface="Open Sans" pitchFamily="34" charset="0"/>
                <a:ea typeface="Open Sans" pitchFamily="34" charset="-122"/>
                <a:cs typeface="Open Sans" pitchFamily="34" charset="-120"/>
              </a:rPr>
              <a:t>ACCESSING ELEMENTS</a:t>
            </a:r>
            <a:endParaRPr lang="en-US" sz="1100" dirty="0"/>
          </a:p>
        </p:txBody>
      </p:sp>
      <p:sp>
        <p:nvSpPr>
          <p:cNvPr id="5" name="Text 2"/>
          <p:cNvSpPr/>
          <p:nvPr/>
        </p:nvSpPr>
        <p:spPr>
          <a:xfrm>
            <a:off x="793790" y="1039892"/>
            <a:ext cx="7405449" cy="558165"/>
          </a:xfrm>
          <a:prstGeom prst="rect">
            <a:avLst/>
          </a:prstGeom>
          <a:noFill/>
          <a:ln/>
        </p:spPr>
        <p:txBody>
          <a:bodyPr wrap="none" lIns="0" tIns="0" rIns="0" bIns="0" rtlCol="0" anchor="t"/>
          <a:lstStyle/>
          <a:p>
            <a:pPr marL="0" indent="0" algn="l">
              <a:lnSpc>
                <a:spcPts val="4350"/>
              </a:lnSpc>
              <a:buNone/>
            </a:pPr>
            <a:r>
              <a:rPr lang="en-US" sz="3500" b="1" dirty="0">
                <a:solidFill>
                  <a:srgbClr val="443728"/>
                </a:solidFill>
                <a:latin typeface="Crimson Pro Bold" pitchFamily="34" charset="0"/>
                <a:ea typeface="Crimson Pro Bold" pitchFamily="34" charset="-122"/>
                <a:cs typeface="Crimson Pro Bold" pitchFamily="34" charset="-120"/>
              </a:rPr>
              <a:t>Accessing Elements: Indexing &amp; Slicing</a:t>
            </a:r>
            <a:endParaRPr lang="en-US" sz="3500" dirty="0"/>
          </a:p>
        </p:txBody>
      </p:sp>
      <p:sp>
        <p:nvSpPr>
          <p:cNvPr id="6" name="Text 3"/>
          <p:cNvSpPr/>
          <p:nvPr/>
        </p:nvSpPr>
        <p:spPr>
          <a:xfrm>
            <a:off x="793790" y="1839158"/>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latin typeface="Open Sans" pitchFamily="34" charset="0"/>
                <a:ea typeface="Open Sans" pitchFamily="34" charset="-122"/>
                <a:cs typeface="Open Sans" pitchFamily="34" charset="-120"/>
              </a:rPr>
              <a:t>Both lists and tuples provide powerful and consistent ways to access their elements through indexing and slicing. Understanding these methods is fundamental for retrieving specific items or subsets of your sequence data.</a:t>
            </a:r>
            <a:endParaRPr lang="en-US" sz="1400" dirty="0"/>
          </a:p>
        </p:txBody>
      </p:sp>
      <p:sp>
        <p:nvSpPr>
          <p:cNvPr id="7" name="Text 4"/>
          <p:cNvSpPr/>
          <p:nvPr/>
        </p:nvSpPr>
        <p:spPr>
          <a:xfrm>
            <a:off x="793790" y="272367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Lists: Flexible Access</a:t>
            </a:r>
            <a:endParaRPr lang="en-US" sz="1750" dirty="0"/>
          </a:p>
        </p:txBody>
      </p:sp>
      <p:sp>
        <p:nvSpPr>
          <p:cNvPr id="8" name="Text 5"/>
          <p:cNvSpPr/>
          <p:nvPr/>
        </p:nvSpPr>
        <p:spPr>
          <a:xfrm>
            <a:off x="793790" y="3163372"/>
            <a:ext cx="6303526" cy="542925"/>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latin typeface="Open Sans" pitchFamily="34" charset="0"/>
                <a:ea typeface="Open Sans" pitchFamily="34" charset="-122"/>
                <a:cs typeface="Open Sans" pitchFamily="34" charset="-120"/>
              </a:rPr>
              <a:t>Retrieve individual items or contiguous sections using zero-based indexing and flexible slicing, even for modified lists.</a:t>
            </a:r>
            <a:endParaRPr lang="en-US" sz="1400" dirty="0"/>
          </a:p>
        </p:txBody>
      </p:sp>
      <p:sp>
        <p:nvSpPr>
          <p:cNvPr id="9" name="Shape 6"/>
          <p:cNvSpPr/>
          <p:nvPr/>
        </p:nvSpPr>
        <p:spPr>
          <a:xfrm>
            <a:off x="793790" y="3887153"/>
            <a:ext cx="6303526" cy="3525441"/>
          </a:xfrm>
          <a:prstGeom prst="roundRect">
            <a:avLst>
              <a:gd name="adj" fmla="val 2128"/>
            </a:avLst>
          </a:prstGeom>
          <a:solidFill>
            <a:srgbClr val="F2EFED"/>
          </a:solidFill>
          <a:ln/>
        </p:spPr>
      </p:sp>
      <p:sp>
        <p:nvSpPr>
          <p:cNvPr id="10" name="Shape 7"/>
          <p:cNvSpPr/>
          <p:nvPr/>
        </p:nvSpPr>
        <p:spPr>
          <a:xfrm>
            <a:off x="784860" y="3887153"/>
            <a:ext cx="6321385" cy="3525441"/>
          </a:xfrm>
          <a:prstGeom prst="roundRect">
            <a:avLst>
              <a:gd name="adj" fmla="val 760"/>
            </a:avLst>
          </a:prstGeom>
          <a:solidFill>
            <a:srgbClr val="F2EFED"/>
          </a:solidFill>
          <a:ln/>
        </p:spPr>
      </p:sp>
      <p:sp>
        <p:nvSpPr>
          <p:cNvPr id="11" name="Text 8"/>
          <p:cNvSpPr/>
          <p:nvPr/>
        </p:nvSpPr>
        <p:spPr>
          <a:xfrm>
            <a:off x="963454" y="4021098"/>
            <a:ext cx="5964198" cy="3257550"/>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my_list = ['a', 'b', 'c', 'd', 'e']</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(positive)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first = my_list[0]  # 'a'</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(negative)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last = my_list[-1]  # 'e'</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Slicing</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subset = my_list[1:4] # ['b', 'c', 'd']</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all_but_first_two = my_list[2:] # ['c', 'd', 'e']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reversed_list = my_list[::-1] # ['e', 'd', 'c', 'b', 'a']</a:t>
            </a:r>
            <a:endParaRPr lang="en-US" sz="1400" dirty="0"/>
          </a:p>
        </p:txBody>
      </p:sp>
      <p:sp>
        <p:nvSpPr>
          <p:cNvPr id="12" name="Text 9"/>
          <p:cNvSpPr/>
          <p:nvPr/>
        </p:nvSpPr>
        <p:spPr>
          <a:xfrm>
            <a:off x="7540704" y="2723674"/>
            <a:ext cx="2651760" cy="278963"/>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Tuples: Read-Only Retrieval</a:t>
            </a:r>
            <a:endParaRPr lang="en-US" sz="1750" dirty="0"/>
          </a:p>
        </p:txBody>
      </p:sp>
      <p:sp>
        <p:nvSpPr>
          <p:cNvPr id="13" name="Text 10"/>
          <p:cNvSpPr/>
          <p:nvPr/>
        </p:nvSpPr>
        <p:spPr>
          <a:xfrm>
            <a:off x="7540704" y="3163372"/>
            <a:ext cx="6303526" cy="542925"/>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latin typeface="Open Sans" pitchFamily="34" charset="0"/>
                <a:ea typeface="Open Sans" pitchFamily="34" charset="-122"/>
                <a:cs typeface="Open Sans" pitchFamily="34" charset="-120"/>
              </a:rPr>
              <a:t>Access tuple elements just like lists. Since tuples are immutable, these operations only retrieve values; they never change the tuple itself.</a:t>
            </a:r>
            <a:endParaRPr lang="en-US" sz="1400" dirty="0"/>
          </a:p>
        </p:txBody>
      </p:sp>
      <p:sp>
        <p:nvSpPr>
          <p:cNvPr id="14" name="Shape 11"/>
          <p:cNvSpPr/>
          <p:nvPr/>
        </p:nvSpPr>
        <p:spPr>
          <a:xfrm>
            <a:off x="7540704" y="3887153"/>
            <a:ext cx="6303526" cy="3525441"/>
          </a:xfrm>
          <a:prstGeom prst="roundRect">
            <a:avLst>
              <a:gd name="adj" fmla="val 2128"/>
            </a:avLst>
          </a:prstGeom>
          <a:solidFill>
            <a:srgbClr val="F2EFED"/>
          </a:solidFill>
          <a:ln/>
        </p:spPr>
      </p:sp>
      <p:sp>
        <p:nvSpPr>
          <p:cNvPr id="15" name="Shape 12"/>
          <p:cNvSpPr/>
          <p:nvPr/>
        </p:nvSpPr>
        <p:spPr>
          <a:xfrm>
            <a:off x="7531775" y="3887153"/>
            <a:ext cx="6321385" cy="3525441"/>
          </a:xfrm>
          <a:prstGeom prst="roundRect">
            <a:avLst>
              <a:gd name="adj" fmla="val 760"/>
            </a:avLst>
          </a:prstGeom>
          <a:solidFill>
            <a:srgbClr val="F2EFED"/>
          </a:solidFill>
          <a:ln/>
        </p:spPr>
      </p:sp>
      <p:sp>
        <p:nvSpPr>
          <p:cNvPr id="16" name="Text 13"/>
          <p:cNvSpPr/>
          <p:nvPr/>
        </p:nvSpPr>
        <p:spPr>
          <a:xfrm>
            <a:off x="7710368" y="4021098"/>
            <a:ext cx="5964198" cy="3257550"/>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my_tuple = (10, 20, 30, 40, 50)</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(positive)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second = my_tuple[1] # 20</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(negative)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penultimate = my_tuple[-2] # 40</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Slicing</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range_subset = my_tuple[0:3] # (10, 20, 30)</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last_two = my_tuple[3:] # (40, 50)</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step_slice = my_tuple[::2] # (10, 30, 50)</a:t>
            </a:r>
            <a:endParaRPr lang="en-US" sz="1400" dirty="0"/>
          </a:p>
        </p:txBody>
      </p:sp>
      <p:sp>
        <p:nvSpPr>
          <p:cNvPr id="17" name="Rectangle 16"/>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57357" y="575191"/>
            <a:ext cx="1177290" cy="201335"/>
          </a:xfrm>
          <a:prstGeom prst="roundRect">
            <a:avLst>
              <a:gd name="adj" fmla="val 20541"/>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31175" y="626626"/>
            <a:ext cx="98465" cy="98465"/>
          </a:xfrm>
          <a:prstGeom prst="rect">
            <a:avLst/>
          </a:prstGeom>
        </p:spPr>
      </p:pic>
      <p:sp>
        <p:nvSpPr>
          <p:cNvPr id="4" name="Text 1"/>
          <p:cNvSpPr/>
          <p:nvPr/>
        </p:nvSpPr>
        <p:spPr>
          <a:xfrm>
            <a:off x="978813" y="612100"/>
            <a:ext cx="882015" cy="127516"/>
          </a:xfrm>
          <a:prstGeom prst="rect">
            <a:avLst/>
          </a:prstGeom>
          <a:noFill/>
          <a:ln/>
        </p:spPr>
        <p:txBody>
          <a:bodyPr wrap="none" lIns="0" tIns="0" rIns="0" bIns="0" rtlCol="0" anchor="t"/>
          <a:lstStyle/>
          <a:p>
            <a:pPr marL="0" indent="0" algn="l">
              <a:lnSpc>
                <a:spcPts val="1000"/>
              </a:lnSpc>
              <a:buNone/>
            </a:pPr>
            <a:r>
              <a:rPr lang="en-US" sz="750" dirty="0">
                <a:solidFill>
                  <a:srgbClr val="443728"/>
                </a:solidFill>
                <a:latin typeface="Open Sans" pitchFamily="34" charset="0"/>
                <a:ea typeface="Open Sans" pitchFamily="34" charset="-122"/>
                <a:cs typeface="Open Sans" pitchFamily="34" charset="-120"/>
              </a:rPr>
              <a:t>LIST APPLICATIONS</a:t>
            </a:r>
            <a:endParaRPr lang="en-US" sz="750" dirty="0"/>
          </a:p>
        </p:txBody>
      </p:sp>
      <p:sp>
        <p:nvSpPr>
          <p:cNvPr id="5" name="Text 2"/>
          <p:cNvSpPr/>
          <p:nvPr/>
        </p:nvSpPr>
        <p:spPr>
          <a:xfrm>
            <a:off x="757357" y="807006"/>
            <a:ext cx="4720352" cy="384572"/>
          </a:xfrm>
          <a:prstGeom prst="rect">
            <a:avLst/>
          </a:prstGeom>
          <a:noFill/>
          <a:ln/>
        </p:spPr>
        <p:txBody>
          <a:bodyPr wrap="none" lIns="0" tIns="0" rIns="0" bIns="0" rtlCol="0" anchor="t"/>
          <a:lstStyle/>
          <a:p>
            <a:pPr marL="0" indent="0" algn="l">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Common List Operations &amp; Patterns</a:t>
            </a:r>
            <a:endParaRPr lang="en-US" sz="2400" dirty="0"/>
          </a:p>
        </p:txBody>
      </p:sp>
      <p:sp>
        <p:nvSpPr>
          <p:cNvPr id="6" name="Text 3"/>
          <p:cNvSpPr/>
          <p:nvPr/>
        </p:nvSpPr>
        <p:spPr>
          <a:xfrm>
            <a:off x="757357" y="1305997"/>
            <a:ext cx="13115687" cy="319088"/>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Beyond basic methods, lists are incredibly versatile for solving a wide range of programming challenges. Understanding common patterns and idiomatic Python constructs allows for more efficient and readable code when working with sequential data.</a:t>
            </a:r>
            <a:endParaRPr lang="en-US" sz="950" dirty="0"/>
          </a:p>
        </p:txBody>
      </p:sp>
      <p:sp>
        <p:nvSpPr>
          <p:cNvPr id="7" name="Shape 4"/>
          <p:cNvSpPr/>
          <p:nvPr/>
        </p:nvSpPr>
        <p:spPr>
          <a:xfrm>
            <a:off x="757357" y="1710928"/>
            <a:ext cx="13115687" cy="1742123"/>
          </a:xfrm>
          <a:prstGeom prst="roundRect">
            <a:avLst>
              <a:gd name="adj" fmla="val 2967"/>
            </a:avLst>
          </a:prstGeom>
          <a:solidFill>
            <a:srgbClr val="FFFCFA"/>
          </a:solidFill>
          <a:ln w="15240">
            <a:solidFill>
              <a:srgbClr val="D1C8C6"/>
            </a:solidFill>
            <a:prstDash val="solid"/>
          </a:ln>
        </p:spPr>
      </p:sp>
      <p:sp>
        <p:nvSpPr>
          <p:cNvPr id="8" name="Shape 5"/>
          <p:cNvSpPr/>
          <p:nvPr/>
        </p:nvSpPr>
        <p:spPr>
          <a:xfrm>
            <a:off x="772597" y="1726168"/>
            <a:ext cx="492323" cy="1711642"/>
          </a:xfrm>
          <a:prstGeom prst="roundRect">
            <a:avLst>
              <a:gd name="adj" fmla="val 6785"/>
            </a:avLst>
          </a:prstGeom>
          <a:solidFill>
            <a:srgbClr val="EBE2E0"/>
          </a:solidFill>
          <a:ln/>
        </p:spPr>
      </p:sp>
      <p:pic>
        <p:nvPicPr>
          <p:cNvPr id="9" name="Image 1" descr="preencoded.png"/>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922615" y="2489716"/>
            <a:ext cx="184547" cy="184547"/>
          </a:xfrm>
          <a:prstGeom prst="rect">
            <a:avLst/>
          </a:prstGeom>
        </p:spPr>
      </p:pic>
      <p:sp>
        <p:nvSpPr>
          <p:cNvPr id="10" name="Text 6"/>
          <p:cNvSpPr/>
          <p:nvPr/>
        </p:nvSpPr>
        <p:spPr>
          <a:xfrm>
            <a:off x="1341239" y="1849160"/>
            <a:ext cx="1538526" cy="192286"/>
          </a:xfrm>
          <a:prstGeom prst="rect">
            <a:avLst/>
          </a:prstGeom>
          <a:noFill/>
          <a:ln/>
        </p:spPr>
        <p:txBody>
          <a:bodyPr wrap="none" lIns="0" tIns="0" rIns="0" bIns="0" rtlCol="0" anchor="t"/>
          <a:lstStyle/>
          <a:p>
            <a:pPr marL="0" indent="0" algn="l">
              <a:lnSpc>
                <a:spcPts val="1500"/>
              </a:lnSpc>
              <a:buNone/>
            </a:pPr>
            <a:r>
              <a:rPr lang="en-US" sz="1200" b="1" dirty="0">
                <a:solidFill>
                  <a:srgbClr val="443728"/>
                </a:solidFill>
                <a:latin typeface="Crimson Pro Bold" pitchFamily="34" charset="0"/>
                <a:ea typeface="Crimson Pro Bold" pitchFamily="34" charset="-122"/>
                <a:cs typeface="Crimson Pro Bold" pitchFamily="34" charset="-120"/>
              </a:rPr>
              <a:t>List Comprehensions</a:t>
            </a:r>
            <a:endParaRPr lang="en-US" sz="1200" dirty="0"/>
          </a:p>
        </p:txBody>
      </p:sp>
      <p:sp>
        <p:nvSpPr>
          <p:cNvPr id="11" name="Text 7"/>
          <p:cNvSpPr/>
          <p:nvPr/>
        </p:nvSpPr>
        <p:spPr>
          <a:xfrm>
            <a:off x="1341239" y="2087166"/>
            <a:ext cx="12393573"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A concise way to create lists based on existing iterables, often used for filtering or transforming elements.</a:t>
            </a:r>
            <a:endParaRPr lang="en-US" sz="950" dirty="0"/>
          </a:p>
        </p:txBody>
      </p:sp>
      <p:sp>
        <p:nvSpPr>
          <p:cNvPr id="12" name="Shape 8"/>
          <p:cNvSpPr/>
          <p:nvPr/>
        </p:nvSpPr>
        <p:spPr>
          <a:xfrm>
            <a:off x="1341239" y="2332553"/>
            <a:ext cx="12393573" cy="982266"/>
          </a:xfrm>
          <a:prstGeom prst="roundRect">
            <a:avLst>
              <a:gd name="adj" fmla="val 5263"/>
            </a:avLst>
          </a:prstGeom>
          <a:solidFill>
            <a:srgbClr val="F2EFED"/>
          </a:solidFill>
          <a:ln/>
        </p:spPr>
      </p:sp>
      <p:sp>
        <p:nvSpPr>
          <p:cNvPr id="13" name="Shape 9"/>
          <p:cNvSpPr/>
          <p:nvPr/>
        </p:nvSpPr>
        <p:spPr>
          <a:xfrm>
            <a:off x="1335167" y="2332553"/>
            <a:ext cx="12405717" cy="982266"/>
          </a:xfrm>
          <a:prstGeom prst="roundRect">
            <a:avLst>
              <a:gd name="adj" fmla="val 1880"/>
            </a:avLst>
          </a:prstGeom>
          <a:solidFill>
            <a:srgbClr val="F2EFED"/>
          </a:solidFill>
          <a:ln/>
        </p:spPr>
      </p:sp>
      <p:sp>
        <p:nvSpPr>
          <p:cNvPr id="14" name="Text 10"/>
          <p:cNvSpPr/>
          <p:nvPr/>
        </p:nvSpPr>
        <p:spPr>
          <a:xfrm>
            <a:off x="1458158" y="2424827"/>
            <a:ext cx="12159734" cy="797719"/>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Square numbers</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squares = [x**2 for x in range(5)] # [0, 1, 4, 9, 16]</a:t>
            </a:r>
            <a:endParaRPr lang="en-US" sz="950" dirty="0"/>
          </a:p>
          <a:p>
            <a:pPr marL="0" indent="0" algn="l">
              <a:lnSpc>
                <a:spcPts val="1250"/>
              </a:lnSpc>
              <a:buNone/>
            </a:pP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Filter even numbers</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evens = [x for x in range(10) if x % 2 == 0] # [0, 2, 4, 6, 8]</a:t>
            </a:r>
            <a:endParaRPr lang="en-US" sz="950" dirty="0"/>
          </a:p>
        </p:txBody>
      </p:sp>
      <p:sp>
        <p:nvSpPr>
          <p:cNvPr id="15" name="Shape 11"/>
          <p:cNvSpPr/>
          <p:nvPr/>
        </p:nvSpPr>
        <p:spPr>
          <a:xfrm>
            <a:off x="757357" y="3529370"/>
            <a:ext cx="13115687" cy="1582579"/>
          </a:xfrm>
          <a:prstGeom prst="roundRect">
            <a:avLst>
              <a:gd name="adj" fmla="val 3266"/>
            </a:avLst>
          </a:prstGeom>
          <a:solidFill>
            <a:srgbClr val="FFFCFA"/>
          </a:solidFill>
          <a:ln w="15240">
            <a:solidFill>
              <a:srgbClr val="D1C8C6"/>
            </a:solidFill>
            <a:prstDash val="solid"/>
          </a:ln>
        </p:spPr>
      </p:sp>
      <p:sp>
        <p:nvSpPr>
          <p:cNvPr id="16" name="Shape 12"/>
          <p:cNvSpPr/>
          <p:nvPr/>
        </p:nvSpPr>
        <p:spPr>
          <a:xfrm>
            <a:off x="772597" y="3544610"/>
            <a:ext cx="492323" cy="1552099"/>
          </a:xfrm>
          <a:prstGeom prst="roundRect">
            <a:avLst>
              <a:gd name="adj" fmla="val 6785"/>
            </a:avLst>
          </a:prstGeom>
          <a:solidFill>
            <a:srgbClr val="EBE2E0"/>
          </a:solidFill>
          <a:ln/>
        </p:spPr>
      </p:sp>
      <p:pic>
        <p:nvPicPr>
          <p:cNvPr id="17" name="Image 2" descr="preencoded.png"/>
          <p:cNvPicPr>
            <a:picLocks noChangeAspect="1"/>
          </p:cNvPicPr>
          <p:nvPr/>
        </p:nvPicPr>
        <p:blipFill>
          <a:blip r:embed="rId3">
            <a:extLst>
              <a:ext uri="{96DAC541-7B7A-43D3-8B79-37D633B846F1}">
                <asvg:svgBlip xmlns="" xmlns:asvg="http://schemas.microsoft.com/office/drawing/2016/SVG/main" r:embed="rId6"/>
              </a:ext>
            </a:extLst>
          </a:blip>
          <a:stretch>
            <a:fillRect/>
          </a:stretch>
        </p:blipFill>
        <p:spPr>
          <a:xfrm>
            <a:off x="922615" y="4228386"/>
            <a:ext cx="184547" cy="184547"/>
          </a:xfrm>
          <a:prstGeom prst="rect">
            <a:avLst/>
          </a:prstGeom>
        </p:spPr>
      </p:pic>
      <p:sp>
        <p:nvSpPr>
          <p:cNvPr id="18" name="Text 13"/>
          <p:cNvSpPr/>
          <p:nvPr/>
        </p:nvSpPr>
        <p:spPr>
          <a:xfrm>
            <a:off x="1341239" y="3667601"/>
            <a:ext cx="1538526" cy="192286"/>
          </a:xfrm>
          <a:prstGeom prst="rect">
            <a:avLst/>
          </a:prstGeom>
          <a:noFill/>
          <a:ln/>
        </p:spPr>
        <p:txBody>
          <a:bodyPr wrap="none" lIns="0" tIns="0" rIns="0" bIns="0" rtlCol="0" anchor="t"/>
          <a:lstStyle/>
          <a:p>
            <a:pPr marL="0" indent="0" algn="l">
              <a:lnSpc>
                <a:spcPts val="1500"/>
              </a:lnSpc>
              <a:buNone/>
            </a:pPr>
            <a:r>
              <a:rPr lang="en-US" sz="1200" b="1" dirty="0">
                <a:solidFill>
                  <a:srgbClr val="443728"/>
                </a:solidFill>
                <a:latin typeface="Crimson Pro Bold" pitchFamily="34" charset="0"/>
                <a:ea typeface="Crimson Pro Bold" pitchFamily="34" charset="-122"/>
                <a:cs typeface="Crimson Pro Bold" pitchFamily="34" charset="-120"/>
              </a:rPr>
              <a:t>Checking Membership</a:t>
            </a:r>
            <a:endParaRPr lang="en-US" sz="1200" dirty="0"/>
          </a:p>
        </p:txBody>
      </p:sp>
      <p:sp>
        <p:nvSpPr>
          <p:cNvPr id="19" name="Text 14"/>
          <p:cNvSpPr/>
          <p:nvPr/>
        </p:nvSpPr>
        <p:spPr>
          <a:xfrm>
            <a:off x="1341239" y="3905607"/>
            <a:ext cx="12393573"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Efficiently determine if an item exists within a list using the </a:t>
            </a:r>
            <a:r>
              <a:rPr lang="en-US" sz="950" dirty="0">
                <a:solidFill>
                  <a:srgbClr val="443728"/>
                </a:solidFill>
                <a:highlight>
                  <a:srgbClr val="F2EFED"/>
                </a:highlight>
                <a:latin typeface="Consolas" pitchFamily="34" charset="0"/>
                <a:ea typeface="Consolas" pitchFamily="34" charset="-122"/>
                <a:cs typeface="Consolas" pitchFamily="34" charset="-120"/>
              </a:rPr>
              <a:t>in</a:t>
            </a:r>
            <a:r>
              <a:rPr lang="en-US" sz="950" dirty="0">
                <a:solidFill>
                  <a:srgbClr val="443728"/>
                </a:solidFill>
                <a:latin typeface="Open Sans" pitchFamily="34" charset="0"/>
                <a:ea typeface="Open Sans" pitchFamily="34" charset="-122"/>
                <a:cs typeface="Open Sans" pitchFamily="34" charset="-120"/>
              </a:rPr>
              <a:t> and </a:t>
            </a:r>
            <a:r>
              <a:rPr lang="en-US" sz="950" dirty="0">
                <a:solidFill>
                  <a:srgbClr val="443728"/>
                </a:solidFill>
                <a:highlight>
                  <a:srgbClr val="F2EFED"/>
                </a:highlight>
                <a:latin typeface="Consolas" pitchFamily="34" charset="0"/>
                <a:ea typeface="Consolas" pitchFamily="34" charset="-122"/>
                <a:cs typeface="Consolas" pitchFamily="34" charset="-120"/>
              </a:rPr>
              <a:t>not in</a:t>
            </a:r>
            <a:r>
              <a:rPr lang="en-US" sz="950" dirty="0">
                <a:solidFill>
                  <a:srgbClr val="443728"/>
                </a:solidFill>
                <a:latin typeface="Open Sans" pitchFamily="34" charset="0"/>
                <a:ea typeface="Open Sans" pitchFamily="34" charset="-122"/>
                <a:cs typeface="Open Sans" pitchFamily="34" charset="-120"/>
              </a:rPr>
              <a:t> operators.</a:t>
            </a:r>
            <a:endParaRPr lang="en-US" sz="950" dirty="0"/>
          </a:p>
        </p:txBody>
      </p:sp>
      <p:sp>
        <p:nvSpPr>
          <p:cNvPr id="20" name="Shape 15"/>
          <p:cNvSpPr/>
          <p:nvPr/>
        </p:nvSpPr>
        <p:spPr>
          <a:xfrm>
            <a:off x="1341239" y="4150995"/>
            <a:ext cx="12393573" cy="822722"/>
          </a:xfrm>
          <a:prstGeom prst="roundRect">
            <a:avLst>
              <a:gd name="adj" fmla="val 6283"/>
            </a:avLst>
          </a:prstGeom>
          <a:solidFill>
            <a:srgbClr val="F2EFED"/>
          </a:solidFill>
          <a:ln/>
        </p:spPr>
      </p:sp>
      <p:sp>
        <p:nvSpPr>
          <p:cNvPr id="21" name="Shape 16"/>
          <p:cNvSpPr/>
          <p:nvPr/>
        </p:nvSpPr>
        <p:spPr>
          <a:xfrm>
            <a:off x="1335167" y="4150995"/>
            <a:ext cx="12405717" cy="822722"/>
          </a:xfrm>
          <a:prstGeom prst="roundRect">
            <a:avLst>
              <a:gd name="adj" fmla="val 2244"/>
            </a:avLst>
          </a:prstGeom>
          <a:solidFill>
            <a:srgbClr val="F2EFED"/>
          </a:solidFill>
          <a:ln/>
        </p:spPr>
      </p:sp>
      <p:sp>
        <p:nvSpPr>
          <p:cNvPr id="22" name="Text 17"/>
          <p:cNvSpPr/>
          <p:nvPr/>
        </p:nvSpPr>
        <p:spPr>
          <a:xfrm>
            <a:off x="1458158" y="4243268"/>
            <a:ext cx="12159734" cy="638175"/>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fruits = ["apple", "banana", "cherry"]</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has_apple = "apple" in fruits     # True</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has_grape = "grape" in fruits     # False</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not_empty = "melon" not in fruits # True</a:t>
            </a:r>
            <a:endParaRPr lang="en-US" sz="950" dirty="0"/>
          </a:p>
        </p:txBody>
      </p:sp>
      <p:sp>
        <p:nvSpPr>
          <p:cNvPr id="23" name="Shape 18"/>
          <p:cNvSpPr/>
          <p:nvPr/>
        </p:nvSpPr>
        <p:spPr>
          <a:xfrm>
            <a:off x="757357" y="5188268"/>
            <a:ext cx="13115687" cy="2220754"/>
          </a:xfrm>
          <a:prstGeom prst="roundRect">
            <a:avLst>
              <a:gd name="adj" fmla="val 2328"/>
            </a:avLst>
          </a:prstGeom>
          <a:solidFill>
            <a:srgbClr val="FFFCFA"/>
          </a:solidFill>
          <a:ln w="15240">
            <a:solidFill>
              <a:srgbClr val="D1C8C6"/>
            </a:solidFill>
            <a:prstDash val="solid"/>
          </a:ln>
        </p:spPr>
      </p:sp>
      <p:sp>
        <p:nvSpPr>
          <p:cNvPr id="24" name="Shape 19"/>
          <p:cNvSpPr/>
          <p:nvPr/>
        </p:nvSpPr>
        <p:spPr>
          <a:xfrm>
            <a:off x="772597" y="5203508"/>
            <a:ext cx="492323" cy="2190274"/>
          </a:xfrm>
          <a:prstGeom prst="roundRect">
            <a:avLst>
              <a:gd name="adj" fmla="val 6785"/>
            </a:avLst>
          </a:prstGeom>
          <a:solidFill>
            <a:srgbClr val="EBE2E0"/>
          </a:solidFill>
          <a:ln/>
        </p:spPr>
      </p:sp>
      <p:pic>
        <p:nvPicPr>
          <p:cNvPr id="25" name="Image 3" descr="preencoded.png"/>
          <p:cNvPicPr>
            <a:picLocks noChangeAspect="1"/>
          </p:cNvPicPr>
          <p:nvPr/>
        </p:nvPicPr>
        <p:blipFill>
          <a:blip r:embed="rId3">
            <a:extLst>
              <a:ext uri="{96DAC541-7B7A-43D3-8B79-37D633B846F1}">
                <asvg:svgBlip xmlns="" xmlns:asvg="http://schemas.microsoft.com/office/drawing/2016/SVG/main" r:embed="rId8"/>
              </a:ext>
            </a:extLst>
          </a:blip>
          <a:stretch>
            <a:fillRect/>
          </a:stretch>
        </p:blipFill>
        <p:spPr>
          <a:xfrm>
            <a:off x="922615" y="6206371"/>
            <a:ext cx="184547" cy="184547"/>
          </a:xfrm>
          <a:prstGeom prst="rect">
            <a:avLst/>
          </a:prstGeom>
        </p:spPr>
      </p:pic>
      <p:sp>
        <p:nvSpPr>
          <p:cNvPr id="26" name="Text 20"/>
          <p:cNvSpPr/>
          <p:nvPr/>
        </p:nvSpPr>
        <p:spPr>
          <a:xfrm>
            <a:off x="1341239" y="5326499"/>
            <a:ext cx="1538526" cy="192286"/>
          </a:xfrm>
          <a:prstGeom prst="rect">
            <a:avLst/>
          </a:prstGeom>
          <a:noFill/>
          <a:ln/>
        </p:spPr>
        <p:txBody>
          <a:bodyPr wrap="none" lIns="0" tIns="0" rIns="0" bIns="0" rtlCol="0" anchor="t"/>
          <a:lstStyle/>
          <a:p>
            <a:pPr marL="0" indent="0" algn="l">
              <a:lnSpc>
                <a:spcPts val="1500"/>
              </a:lnSpc>
              <a:buNone/>
            </a:pPr>
            <a:r>
              <a:rPr lang="en-US" sz="1200" b="1" dirty="0">
                <a:solidFill>
                  <a:srgbClr val="443728"/>
                </a:solidFill>
                <a:latin typeface="Crimson Pro Bold" pitchFamily="34" charset="0"/>
                <a:ea typeface="Crimson Pro Bold" pitchFamily="34" charset="-122"/>
                <a:cs typeface="Crimson Pro Bold" pitchFamily="34" charset="-120"/>
              </a:rPr>
              <a:t>Joining Lists</a:t>
            </a:r>
            <a:endParaRPr lang="en-US" sz="1200" dirty="0"/>
          </a:p>
        </p:txBody>
      </p:sp>
      <p:sp>
        <p:nvSpPr>
          <p:cNvPr id="27" name="Text 21"/>
          <p:cNvSpPr/>
          <p:nvPr/>
        </p:nvSpPr>
        <p:spPr>
          <a:xfrm>
            <a:off x="1341239" y="5564505"/>
            <a:ext cx="12393573"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Combine multiple lists into one using the </a:t>
            </a:r>
            <a:r>
              <a:rPr lang="en-US" sz="950" dirty="0">
                <a:solidFill>
                  <a:srgbClr val="443728"/>
                </a:solidFill>
                <a:highlight>
                  <a:srgbClr val="F2EFED"/>
                </a:highlight>
                <a:latin typeface="Consolas" pitchFamily="34" charset="0"/>
                <a:ea typeface="Consolas" pitchFamily="34" charset="-122"/>
                <a:cs typeface="Consolas" pitchFamily="34" charset="-120"/>
              </a:rPr>
              <a:t>+</a:t>
            </a:r>
            <a:r>
              <a:rPr lang="en-US" sz="950" dirty="0">
                <a:solidFill>
                  <a:srgbClr val="443728"/>
                </a:solidFill>
                <a:latin typeface="Open Sans" pitchFamily="34" charset="0"/>
                <a:ea typeface="Open Sans" pitchFamily="34" charset="-122"/>
                <a:cs typeface="Open Sans" pitchFamily="34" charset="-120"/>
              </a:rPr>
              <a:t> operator or extend an existing list in-place with </a:t>
            </a:r>
            <a:r>
              <a:rPr lang="en-US" sz="950" dirty="0">
                <a:solidFill>
                  <a:srgbClr val="443728"/>
                </a:solidFill>
                <a:highlight>
                  <a:srgbClr val="F2EFED"/>
                </a:highlight>
                <a:latin typeface="Consolas" pitchFamily="34" charset="0"/>
                <a:ea typeface="Consolas" pitchFamily="34" charset="-122"/>
                <a:cs typeface="Consolas" pitchFamily="34" charset="-120"/>
              </a:rPr>
              <a:t>extend()</a:t>
            </a:r>
            <a:r>
              <a:rPr lang="en-US" sz="950" dirty="0">
                <a:solidFill>
                  <a:srgbClr val="443728"/>
                </a:solidFill>
                <a:latin typeface="Open Sans" pitchFamily="34" charset="0"/>
                <a:ea typeface="Open Sans" pitchFamily="34" charset="-122"/>
                <a:cs typeface="Open Sans" pitchFamily="34" charset="-120"/>
              </a:rPr>
              <a:t>.</a:t>
            </a:r>
            <a:endParaRPr lang="en-US" sz="950" dirty="0"/>
          </a:p>
        </p:txBody>
      </p:sp>
      <p:sp>
        <p:nvSpPr>
          <p:cNvPr id="28" name="Shape 22"/>
          <p:cNvSpPr/>
          <p:nvPr/>
        </p:nvSpPr>
        <p:spPr>
          <a:xfrm>
            <a:off x="1341239" y="5809893"/>
            <a:ext cx="12393573" cy="1460897"/>
          </a:xfrm>
          <a:prstGeom prst="roundRect">
            <a:avLst>
              <a:gd name="adj" fmla="val 3539"/>
            </a:avLst>
          </a:prstGeom>
          <a:solidFill>
            <a:srgbClr val="F2EFED"/>
          </a:solidFill>
          <a:ln/>
        </p:spPr>
      </p:sp>
      <p:sp>
        <p:nvSpPr>
          <p:cNvPr id="29" name="Shape 23"/>
          <p:cNvSpPr/>
          <p:nvPr/>
        </p:nvSpPr>
        <p:spPr>
          <a:xfrm>
            <a:off x="1335167" y="5809893"/>
            <a:ext cx="12405717" cy="1460897"/>
          </a:xfrm>
          <a:prstGeom prst="roundRect">
            <a:avLst>
              <a:gd name="adj" fmla="val 1264"/>
            </a:avLst>
          </a:prstGeom>
          <a:solidFill>
            <a:srgbClr val="F2EFED"/>
          </a:solidFill>
          <a:ln/>
        </p:spPr>
      </p:sp>
      <p:sp>
        <p:nvSpPr>
          <p:cNvPr id="30" name="Text 24"/>
          <p:cNvSpPr/>
          <p:nvPr/>
        </p:nvSpPr>
        <p:spPr>
          <a:xfrm>
            <a:off x="1458158" y="5902166"/>
            <a:ext cx="12159734" cy="1276350"/>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list1 = [1, 2]</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list2 = [3, 4]</a:t>
            </a:r>
            <a:endParaRPr lang="en-US" sz="950" dirty="0"/>
          </a:p>
          <a:p>
            <a:pPr marL="0" indent="0" algn="l">
              <a:lnSpc>
                <a:spcPts val="1250"/>
              </a:lnSpc>
              <a:buNone/>
            </a:pP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Concatenation (creates new list)</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combined = list1 + list2  # [1, 2, 3, 4]</a:t>
            </a:r>
            <a:endParaRPr lang="en-US" sz="950" dirty="0"/>
          </a:p>
          <a:p>
            <a:pPr marL="0" indent="0" algn="l">
              <a:lnSpc>
                <a:spcPts val="1250"/>
              </a:lnSpc>
              <a:buNone/>
            </a:pP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Extend (modifies list1 in-place)</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list1.extend(list2)       # list1 is now [1, 2, 3, 4]</a:t>
            </a:r>
            <a:endParaRPr lang="en-US" sz="950" dirty="0"/>
          </a:p>
        </p:txBody>
      </p:sp>
      <p:sp>
        <p:nvSpPr>
          <p:cNvPr id="31" name="Text 25"/>
          <p:cNvSpPr/>
          <p:nvPr/>
        </p:nvSpPr>
        <p:spPr>
          <a:xfrm>
            <a:off x="757357" y="7494865"/>
            <a:ext cx="13115687"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These patterns highlight the dynamic and adaptable nature of lists, making them a cornerstone of data manipulation in Python programs.</a:t>
            </a:r>
            <a:endParaRPr lang="en-US" sz="950" dirty="0"/>
          </a:p>
        </p:txBody>
      </p:sp>
      <p:sp>
        <p:nvSpPr>
          <p:cNvPr id="32" name="Rectangle 31"/>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1765</Words>
  <Application>Microsoft Office PowerPoint</Application>
  <PresentationFormat>Custom</PresentationFormat>
  <Paragraphs>186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Crimson Pro Bold</vt:lpstr>
      <vt:lpstr>Consolas</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Alok Kumar Nayak</dc:creator>
  <cp:lastModifiedBy>Alok Kumar Nayak</cp:lastModifiedBy>
  <cp:revision>3</cp:revision>
  <dcterms:created xsi:type="dcterms:W3CDTF">2026-02-05T09:55:41Z</dcterms:created>
  <dcterms:modified xsi:type="dcterms:W3CDTF">2026-02-06T04:15:10Z</dcterms:modified>
</cp:coreProperties>
</file>